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491" r:id="rId3"/>
    <p:sldId id="262" r:id="rId4"/>
    <p:sldId id="488" r:id="rId5"/>
    <p:sldId id="264" r:id="rId6"/>
    <p:sldId id="270" r:id="rId7"/>
    <p:sldId id="271" r:id="rId8"/>
    <p:sldId id="492" r:id="rId9"/>
    <p:sldId id="493" r:id="rId10"/>
    <p:sldId id="494" r:id="rId11"/>
    <p:sldId id="496" r:id="rId12"/>
    <p:sldId id="495" r:id="rId13"/>
    <p:sldId id="497" r:id="rId14"/>
    <p:sldId id="498" r:id="rId15"/>
    <p:sldId id="499" r:id="rId16"/>
    <p:sldId id="2147473122" r:id="rId17"/>
    <p:sldId id="2147473147" r:id="rId18"/>
    <p:sldId id="2147473021" r:id="rId19"/>
    <p:sldId id="2147473094" r:id="rId20"/>
    <p:sldId id="2147473146" r:id="rId21"/>
    <p:sldId id="2147473029" r:id="rId22"/>
    <p:sldId id="2147473036" r:id="rId23"/>
    <p:sldId id="2147473060" r:id="rId24"/>
    <p:sldId id="2147473154" r:id="rId25"/>
    <p:sldId id="500" r:id="rId26"/>
    <p:sldId id="281" r:id="rId27"/>
    <p:sldId id="2147473150" r:id="rId28"/>
    <p:sldId id="2147473149" r:id="rId29"/>
    <p:sldId id="2147473151" r:id="rId30"/>
    <p:sldId id="2147473152" r:id="rId31"/>
    <p:sldId id="2147473148" r:id="rId32"/>
    <p:sldId id="280" r:id="rId33"/>
    <p:sldId id="2147473153" r:id="rId34"/>
    <p:sldId id="214747315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B875-06A8-4298-9CD6-10E9AA495681}" v="5" dt="2025-10-09T09:50:3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Jun/梁 俊" userId="53872e13-a468-4a20-9bc0-648e2bd0e637" providerId="ADAL" clId="{627EB875-06A8-4298-9CD6-10E9AA495681}"/>
    <pc:docChg chg="undo custSel delSld modSld">
      <pc:chgData name="Liang, Jun/梁 俊" userId="53872e13-a468-4a20-9bc0-648e2bd0e637" providerId="ADAL" clId="{627EB875-06A8-4298-9CD6-10E9AA495681}" dt="2025-10-09T10:22:24.011" v="349" actId="47"/>
      <pc:docMkLst>
        <pc:docMk/>
      </pc:docMkLst>
      <pc:sldChg chg="addSp delSp modSp mod">
        <pc:chgData name="Liang, Jun/梁 俊" userId="53872e13-a468-4a20-9bc0-648e2bd0e637" providerId="ADAL" clId="{627EB875-06A8-4298-9CD6-10E9AA495681}" dt="2025-10-07T11:37:28.587" v="319" actId="20577"/>
        <pc:sldMkLst>
          <pc:docMk/>
          <pc:sldMk cId="3156693268" sldId="256"/>
        </pc:sldMkLst>
        <pc:spChg chg="add mod">
          <ac:chgData name="Liang, Jun/梁 俊" userId="53872e13-a468-4a20-9bc0-648e2bd0e637" providerId="ADAL" clId="{627EB875-06A8-4298-9CD6-10E9AA495681}" dt="2025-10-07T11:37:28.587" v="319" actId="20577"/>
          <ac:spMkLst>
            <pc:docMk/>
            <pc:sldMk cId="3156693268" sldId="256"/>
            <ac:spMk id="5" creationId="{6F5CC2DA-FF8A-6429-5669-9FD41568144B}"/>
          </ac:spMkLst>
        </pc:spChg>
      </pc:sldChg>
      <pc:sldChg chg="del">
        <pc:chgData name="Liang, Jun/梁 俊" userId="53872e13-a468-4a20-9bc0-648e2bd0e637" providerId="ADAL" clId="{627EB875-06A8-4298-9CD6-10E9AA495681}" dt="2025-10-09T06:49:10.668" v="340" actId="47"/>
        <pc:sldMkLst>
          <pc:docMk/>
          <pc:sldMk cId="237995527" sldId="257"/>
        </pc:sldMkLst>
      </pc:sldChg>
      <pc:sldChg chg="del">
        <pc:chgData name="Liang, Jun/梁 俊" userId="53872e13-a468-4a20-9bc0-648e2bd0e637" providerId="ADAL" clId="{627EB875-06A8-4298-9CD6-10E9AA495681}" dt="2025-10-09T06:49:13.415" v="341" actId="47"/>
        <pc:sldMkLst>
          <pc:docMk/>
          <pc:sldMk cId="3520147346" sldId="259"/>
        </pc:sldMkLst>
      </pc:sldChg>
      <pc:sldChg chg="del">
        <pc:chgData name="Liang, Jun/梁 俊" userId="53872e13-a468-4a20-9bc0-648e2bd0e637" providerId="ADAL" clId="{627EB875-06A8-4298-9CD6-10E9AA495681}" dt="2025-10-09T06:49:16.425" v="342" actId="47"/>
        <pc:sldMkLst>
          <pc:docMk/>
          <pc:sldMk cId="4036844314" sldId="260"/>
        </pc:sldMkLst>
      </pc:sldChg>
      <pc:sldChg chg="modSp mod">
        <pc:chgData name="Liang, Jun/梁 俊" userId="53872e13-a468-4a20-9bc0-648e2bd0e637" providerId="ADAL" clId="{627EB875-06A8-4298-9CD6-10E9AA495681}" dt="2025-10-09T06:48:18.331" v="333" actId="20577"/>
        <pc:sldMkLst>
          <pc:docMk/>
          <pc:sldMk cId="2708986058" sldId="262"/>
        </pc:sldMkLst>
        <pc:spChg chg="mod">
          <ac:chgData name="Liang, Jun/梁 俊" userId="53872e13-a468-4a20-9bc0-648e2bd0e637" providerId="ADAL" clId="{627EB875-06A8-4298-9CD6-10E9AA495681}" dt="2025-10-09T06:48:18.331" v="333" actId="20577"/>
          <ac:spMkLst>
            <pc:docMk/>
            <pc:sldMk cId="2708986058" sldId="262"/>
            <ac:spMk id="3" creationId="{F353AA33-77B2-E9D6-868A-71DE36252942}"/>
          </ac:spMkLst>
        </pc:spChg>
      </pc:sldChg>
      <pc:sldChg chg="delSp modSp del mod">
        <pc:chgData name="Liang, Jun/梁 俊" userId="53872e13-a468-4a20-9bc0-648e2bd0e637" providerId="ADAL" clId="{627EB875-06A8-4298-9CD6-10E9AA495681}" dt="2025-10-09T10:22:24.011" v="349" actId="47"/>
        <pc:sldMkLst>
          <pc:docMk/>
          <pc:sldMk cId="0" sldId="487"/>
        </pc:sldMkLst>
      </pc:sldChg>
      <pc:sldChg chg="modSp mod">
        <pc:chgData name="Liang, Jun/梁 俊" userId="53872e13-a468-4a20-9bc0-648e2bd0e637" providerId="ADAL" clId="{627EB875-06A8-4298-9CD6-10E9AA495681}" dt="2025-10-09T08:32:55.845" v="344" actId="20577"/>
        <pc:sldMkLst>
          <pc:docMk/>
          <pc:sldMk cId="4215499049" sldId="488"/>
        </pc:sldMkLst>
        <pc:spChg chg="mod">
          <ac:chgData name="Liang, Jun/梁 俊" userId="53872e13-a468-4a20-9bc0-648e2bd0e637" providerId="ADAL" clId="{627EB875-06A8-4298-9CD6-10E9AA495681}" dt="2025-10-09T08:32:55.845" v="344" actId="20577"/>
          <ac:spMkLst>
            <pc:docMk/>
            <pc:sldMk cId="4215499049" sldId="488"/>
            <ac:spMk id="11" creationId="{D2AD34A0-620F-3F4C-4D1C-835EFC5677D5}"/>
          </ac:spMkLst>
        </pc:spChg>
      </pc:sldChg>
      <pc:sldChg chg="modSp mod">
        <pc:chgData name="Liang, Jun/梁 俊" userId="53872e13-a468-4a20-9bc0-648e2bd0e637" providerId="ADAL" clId="{627EB875-06A8-4298-9CD6-10E9AA495681}" dt="2025-10-09T10:20:58.527" v="348" actId="20577"/>
        <pc:sldMkLst>
          <pc:docMk/>
          <pc:sldMk cId="1412716372" sldId="494"/>
        </pc:sldMkLst>
        <pc:spChg chg="mod">
          <ac:chgData name="Liang, Jun/梁 俊" userId="53872e13-a468-4a20-9bc0-648e2bd0e637" providerId="ADAL" clId="{627EB875-06A8-4298-9CD6-10E9AA495681}" dt="2025-10-09T10:12:33.666" v="347" actId="20577"/>
          <ac:spMkLst>
            <pc:docMk/>
            <pc:sldMk cId="1412716372" sldId="494"/>
            <ac:spMk id="10" creationId="{EA3F9843-83F5-88EB-ED24-1F4D3FBF2FBB}"/>
          </ac:spMkLst>
        </pc:spChg>
        <pc:spChg chg="mod">
          <ac:chgData name="Liang, Jun/梁 俊" userId="53872e13-a468-4a20-9bc0-648e2bd0e637" providerId="ADAL" clId="{627EB875-06A8-4298-9CD6-10E9AA495681}" dt="2025-10-09T10:20:58.527" v="348" actId="20577"/>
          <ac:spMkLst>
            <pc:docMk/>
            <pc:sldMk cId="1412716372" sldId="494"/>
            <ac:spMk id="11" creationId="{9D472351-C3DA-EC33-4DE5-1F8DF1849565}"/>
          </ac:spMkLst>
        </pc:spChg>
      </pc:sldChg>
      <pc:sldChg chg="modSp mod">
        <pc:chgData name="Liang, Jun/梁 俊" userId="53872e13-a468-4a20-9bc0-648e2bd0e637" providerId="ADAL" clId="{627EB875-06A8-4298-9CD6-10E9AA495681}" dt="2025-10-09T06:48:49.490" v="339" actId="20577"/>
        <pc:sldMkLst>
          <pc:docMk/>
          <pc:sldMk cId="227178984" sldId="498"/>
        </pc:sldMkLst>
        <pc:spChg chg="mod">
          <ac:chgData name="Liang, Jun/梁 俊" userId="53872e13-a468-4a20-9bc0-648e2bd0e637" providerId="ADAL" clId="{627EB875-06A8-4298-9CD6-10E9AA495681}" dt="2025-10-09T06:48:31.700" v="334" actId="20577"/>
          <ac:spMkLst>
            <pc:docMk/>
            <pc:sldMk cId="227178984" sldId="498"/>
            <ac:spMk id="2" creationId="{B64B64E0-4153-CAA7-C3D6-85CFD7458B1D}"/>
          </ac:spMkLst>
        </pc:spChg>
        <pc:spChg chg="mod">
          <ac:chgData name="Liang, Jun/梁 俊" userId="53872e13-a468-4a20-9bc0-648e2bd0e637" providerId="ADAL" clId="{627EB875-06A8-4298-9CD6-10E9AA495681}" dt="2025-10-09T06:48:49.490" v="339" actId="20577"/>
          <ac:spMkLst>
            <pc:docMk/>
            <pc:sldMk cId="227178984" sldId="498"/>
            <ac:spMk id="3" creationId="{C1691936-06C1-57C7-F238-3211A24E4C82}"/>
          </ac:spMkLst>
        </pc:spChg>
      </pc:sldChg>
      <pc:sldChg chg="modSp mod">
        <pc:chgData name="Liang, Jun/梁 俊" userId="53872e13-a468-4a20-9bc0-648e2bd0e637" providerId="ADAL" clId="{627EB875-06A8-4298-9CD6-10E9AA495681}" dt="2025-10-09T04:31:51.896" v="331" actId="20577"/>
        <pc:sldMkLst>
          <pc:docMk/>
          <pc:sldMk cId="1450222597" sldId="2147473122"/>
        </pc:sldMkLst>
        <pc:spChg chg="mod">
          <ac:chgData name="Liang, Jun/梁 俊" userId="53872e13-a468-4a20-9bc0-648e2bd0e637" providerId="ADAL" clId="{627EB875-06A8-4298-9CD6-10E9AA495681}" dt="2025-10-09T04:31:51.896" v="331" actId="20577"/>
          <ac:spMkLst>
            <pc:docMk/>
            <pc:sldMk cId="1450222597" sldId="2147473122"/>
            <ac:spMk id="4" creationId="{5672BD84-E7F8-8B18-BFAF-CCFE1043B739}"/>
          </ac:spMkLst>
        </pc:spChg>
      </pc:sldChg>
      <pc:sldChg chg="modSp">
        <pc:chgData name="Liang, Jun/梁 俊" userId="53872e13-a468-4a20-9bc0-648e2bd0e637" providerId="ADAL" clId="{627EB875-06A8-4298-9CD6-10E9AA495681}" dt="2025-10-09T09:50:36.200" v="345" actId="20578"/>
        <pc:sldMkLst>
          <pc:docMk/>
          <pc:sldMk cId="122242253" sldId="2147473147"/>
        </pc:sldMkLst>
        <pc:spChg chg="mod">
          <ac:chgData name="Liang, Jun/梁 俊" userId="53872e13-a468-4a20-9bc0-648e2bd0e637" providerId="ADAL" clId="{627EB875-06A8-4298-9CD6-10E9AA495681}" dt="2025-10-09T09:50:36.200" v="345" actId="20578"/>
          <ac:spMkLst>
            <pc:docMk/>
            <pc:sldMk cId="122242253" sldId="2147473147"/>
            <ac:spMk id="3" creationId="{2731E160-4526-3CCF-8A2E-A4790F07390C}"/>
          </ac:spMkLst>
        </pc:spChg>
      </pc:sldChg>
      <pc:sldChg chg="modSp mod">
        <pc:chgData name="Liang, Jun/梁 俊" userId="53872e13-a468-4a20-9bc0-648e2bd0e637" providerId="ADAL" clId="{627EB875-06A8-4298-9CD6-10E9AA495681}" dt="2025-10-09T04:32:35.565" v="332" actId="20577"/>
        <pc:sldMkLst>
          <pc:docMk/>
          <pc:sldMk cId="2543661377" sldId="2147473154"/>
        </pc:sldMkLst>
        <pc:spChg chg="mod">
          <ac:chgData name="Liang, Jun/梁 俊" userId="53872e13-a468-4a20-9bc0-648e2bd0e637" providerId="ADAL" clId="{627EB875-06A8-4298-9CD6-10E9AA495681}" dt="2025-10-09T04:32:35.565" v="332" actId="20577"/>
          <ac:spMkLst>
            <pc:docMk/>
            <pc:sldMk cId="2543661377" sldId="2147473154"/>
            <ac:spMk id="2" creationId="{DAF3ACCD-DE77-E1A0-C5E7-942281343C3F}"/>
          </ac:spMkLst>
        </pc:spChg>
      </pc:sldChg>
    </pc:docChg>
  </pc:docChgLst>
  <pc:docChgLst>
    <pc:chgData name="Liang, Jun/梁 俊" userId="53872e13-a468-4a20-9bc0-648e2bd0e637" providerId="ADAL" clId="{3677334B-03BA-4F4E-8E78-CE3B3D8004E6}"/>
    <pc:docChg chg="undo custSel addSld delSld modSld sldOrd">
      <pc:chgData name="Liang, Jun/梁 俊" userId="53872e13-a468-4a20-9bc0-648e2bd0e637" providerId="ADAL" clId="{3677334B-03BA-4F4E-8E78-CE3B3D8004E6}" dt="2025-01-11T17:04:58.892" v="9506" actId="1076"/>
      <pc:docMkLst>
        <pc:docMk/>
      </pc:docMkLst>
      <pc:sldChg chg="addSp delSp modSp mod">
        <pc:chgData name="Liang, Jun/梁 俊" userId="53872e13-a468-4a20-9bc0-648e2bd0e637" providerId="ADAL" clId="{3677334B-03BA-4F4E-8E78-CE3B3D8004E6}" dt="2025-01-10T11:12:02.986" v="3105" actId="21"/>
        <pc:sldMkLst>
          <pc:docMk/>
          <pc:sldMk cId="3156693268" sldId="256"/>
        </pc:sldMkLst>
      </pc:sldChg>
      <pc:sldChg chg="modSp ord">
        <pc:chgData name="Liang, Jun/梁 俊" userId="53872e13-a468-4a20-9bc0-648e2bd0e637" providerId="ADAL" clId="{3677334B-03BA-4F4E-8E78-CE3B3D8004E6}" dt="2025-01-06T12:19:38.583" v="912"/>
        <pc:sldMkLst>
          <pc:docMk/>
          <pc:sldMk cId="237995527" sldId="257"/>
        </pc:sldMkLst>
      </pc:sldChg>
      <pc:sldChg chg="modSp del mod">
        <pc:chgData name="Liang, Jun/梁 俊" userId="53872e13-a468-4a20-9bc0-648e2bd0e637" providerId="ADAL" clId="{3677334B-03BA-4F4E-8E78-CE3B3D8004E6}" dt="2025-01-06T12:11:34.091" v="884" actId="47"/>
        <pc:sldMkLst>
          <pc:docMk/>
          <pc:sldMk cId="1392523530" sldId="258"/>
        </pc:sldMkLst>
      </pc:sldChg>
      <pc:sldChg chg="modSp mod ord">
        <pc:chgData name="Liang, Jun/梁 俊" userId="53872e13-a468-4a20-9bc0-648e2bd0e637" providerId="ADAL" clId="{3677334B-03BA-4F4E-8E78-CE3B3D8004E6}" dt="2025-01-06T12:19:38.583" v="912"/>
        <pc:sldMkLst>
          <pc:docMk/>
          <pc:sldMk cId="3520147346" sldId="259"/>
        </pc:sldMkLst>
      </pc:sldChg>
      <pc:sldChg chg="modSp ord">
        <pc:chgData name="Liang, Jun/梁 俊" userId="53872e13-a468-4a20-9bc0-648e2bd0e637" providerId="ADAL" clId="{3677334B-03BA-4F4E-8E78-CE3B3D8004E6}" dt="2025-01-06T12:19:38.583" v="912"/>
        <pc:sldMkLst>
          <pc:docMk/>
          <pc:sldMk cId="4036844314" sldId="260"/>
        </pc:sldMkLst>
      </pc:sldChg>
      <pc:sldChg chg="new del">
        <pc:chgData name="Liang, Jun/梁 俊" userId="53872e13-a468-4a20-9bc0-648e2bd0e637" providerId="ADAL" clId="{3677334B-03BA-4F4E-8E78-CE3B3D8004E6}" dt="2025-01-06T12:02:32.357" v="785" actId="47"/>
        <pc:sldMkLst>
          <pc:docMk/>
          <pc:sldMk cId="1441921228" sldId="261"/>
        </pc:sldMkLst>
      </pc:sldChg>
      <pc:sldChg chg="addSp delSp modSp new mod">
        <pc:chgData name="Liang, Jun/梁 俊" userId="53872e13-a468-4a20-9bc0-648e2bd0e637" providerId="ADAL" clId="{3677334B-03BA-4F4E-8E78-CE3B3D8004E6}" dt="2025-01-06T12:20:05.399" v="913" actId="2711"/>
        <pc:sldMkLst>
          <pc:docMk/>
          <pc:sldMk cId="3293125066" sldId="261"/>
        </pc:sldMkLst>
      </pc:sldChg>
      <pc:sldChg chg="add del">
        <pc:chgData name="Liang, Jun/梁 俊" userId="53872e13-a468-4a20-9bc0-648e2bd0e637" providerId="ADAL" clId="{3677334B-03BA-4F4E-8E78-CE3B3D8004E6}" dt="2025-01-06T12:05:56.835" v="827" actId="2890"/>
        <pc:sldMkLst>
          <pc:docMk/>
          <pc:sldMk cId="22642919" sldId="262"/>
        </pc:sldMkLst>
      </pc:sldChg>
      <pc:sldChg chg="modSp new mod">
        <pc:chgData name="Liang, Jun/梁 俊" userId="53872e13-a468-4a20-9bc0-648e2bd0e637" providerId="ADAL" clId="{3677334B-03BA-4F4E-8E78-CE3B3D8004E6}" dt="2025-01-11T16:22:10.644" v="8687" actId="27636"/>
        <pc:sldMkLst>
          <pc:docMk/>
          <pc:sldMk cId="2708986058" sldId="262"/>
        </pc:sldMkLst>
      </pc:sldChg>
      <pc:sldChg chg="delSp modSp new del mod">
        <pc:chgData name="Liang, Jun/梁 俊" userId="53872e13-a468-4a20-9bc0-648e2bd0e637" providerId="ADAL" clId="{3677334B-03BA-4F4E-8E78-CE3B3D8004E6}" dt="2025-01-06T12:18:38.672" v="908" actId="47"/>
        <pc:sldMkLst>
          <pc:docMk/>
          <pc:sldMk cId="5405484" sldId="263"/>
        </pc:sldMkLst>
      </pc:sldChg>
      <pc:sldChg chg="addSp delSp modSp new del mod">
        <pc:chgData name="Liang, Jun/梁 俊" userId="53872e13-a468-4a20-9bc0-648e2bd0e637" providerId="ADAL" clId="{3677334B-03BA-4F4E-8E78-CE3B3D8004E6}" dt="2025-01-06T12:55:08.468" v="1450" actId="47"/>
        <pc:sldMkLst>
          <pc:docMk/>
          <pc:sldMk cId="368723409" sldId="263"/>
        </pc:sldMkLst>
      </pc:sldChg>
      <pc:sldChg chg="addSp delSp modSp add mod ord">
        <pc:chgData name="Liang, Jun/梁 俊" userId="53872e13-a468-4a20-9bc0-648e2bd0e637" providerId="ADAL" clId="{3677334B-03BA-4F4E-8E78-CE3B3D8004E6}" dt="2025-01-11T14:08:28.171" v="6429" actId="113"/>
        <pc:sldMkLst>
          <pc:docMk/>
          <pc:sldMk cId="2767354359" sldId="264"/>
        </pc:sldMkLst>
      </pc:sldChg>
      <pc:sldChg chg="modSp add mod">
        <pc:chgData name="Liang, Jun/梁 俊" userId="53872e13-a468-4a20-9bc0-648e2bd0e637" providerId="ADAL" clId="{3677334B-03BA-4F4E-8E78-CE3B3D8004E6}" dt="2025-01-11T16:43:46.999" v="9209" actId="20577"/>
        <pc:sldMkLst>
          <pc:docMk/>
          <pc:sldMk cId="2611440839" sldId="265"/>
        </pc:sldMkLst>
      </pc:sldChg>
      <pc:sldChg chg="addSp delSp modSp add del mod ord">
        <pc:chgData name="Liang, Jun/梁 俊" userId="53872e13-a468-4a20-9bc0-648e2bd0e637" providerId="ADAL" clId="{3677334B-03BA-4F4E-8E78-CE3B3D8004E6}" dt="2025-01-08T14:40:35.101" v="3060" actId="47"/>
        <pc:sldMkLst>
          <pc:docMk/>
          <pc:sldMk cId="2019871620" sldId="266"/>
        </pc:sldMkLst>
      </pc:sldChg>
      <pc:sldChg chg="addSp modSp new del mod">
        <pc:chgData name="Liang, Jun/梁 俊" userId="53872e13-a468-4a20-9bc0-648e2bd0e637" providerId="ADAL" clId="{3677334B-03BA-4F4E-8E78-CE3B3D8004E6}" dt="2025-01-08T14:40:41.600" v="3061" actId="47"/>
        <pc:sldMkLst>
          <pc:docMk/>
          <pc:sldMk cId="2232923245" sldId="267"/>
        </pc:sldMkLst>
      </pc:sldChg>
      <pc:sldChg chg="addSp modSp new del mod">
        <pc:chgData name="Liang, Jun/梁 俊" userId="53872e13-a468-4a20-9bc0-648e2bd0e637" providerId="ADAL" clId="{3677334B-03BA-4F4E-8E78-CE3B3D8004E6}" dt="2025-01-11T14:52:10.500" v="7406" actId="47"/>
        <pc:sldMkLst>
          <pc:docMk/>
          <pc:sldMk cId="1951842704" sldId="268"/>
        </pc:sldMkLst>
      </pc:sldChg>
      <pc:sldChg chg="addSp modSp new del mod">
        <pc:chgData name="Liang, Jun/梁 俊" userId="53872e13-a468-4a20-9bc0-648e2bd0e637" providerId="ADAL" clId="{3677334B-03BA-4F4E-8E78-CE3B3D8004E6}" dt="2025-01-11T14:51:43.615" v="7405" actId="47"/>
        <pc:sldMkLst>
          <pc:docMk/>
          <pc:sldMk cId="1294980671" sldId="269"/>
        </pc:sldMkLst>
      </pc:sldChg>
      <pc:sldChg chg="modSp new mod">
        <pc:chgData name="Liang, Jun/梁 俊" userId="53872e13-a468-4a20-9bc0-648e2bd0e637" providerId="ADAL" clId="{3677334B-03BA-4F4E-8E78-CE3B3D8004E6}" dt="2025-01-11T14:45:13.839" v="7295" actId="2711"/>
        <pc:sldMkLst>
          <pc:docMk/>
          <pc:sldMk cId="1030457105" sldId="270"/>
        </pc:sldMkLst>
      </pc:sldChg>
      <pc:sldChg chg="addSp modSp new mod">
        <pc:chgData name="Liang, Jun/梁 俊" userId="53872e13-a468-4a20-9bc0-648e2bd0e637" providerId="ADAL" clId="{3677334B-03BA-4F4E-8E78-CE3B3D8004E6}" dt="2025-01-11T14:53:51.522" v="7452" actId="20577"/>
        <pc:sldMkLst>
          <pc:docMk/>
          <pc:sldMk cId="1675815054" sldId="271"/>
        </pc:sldMkLst>
      </pc:sldChg>
      <pc:sldChg chg="addSp modSp new del mod">
        <pc:chgData name="Liang, Jun/梁 俊" userId="53872e13-a468-4a20-9bc0-648e2bd0e637" providerId="ADAL" clId="{3677334B-03BA-4F4E-8E78-CE3B3D8004E6}" dt="2025-01-11T14:51:27.114" v="7404" actId="47"/>
        <pc:sldMkLst>
          <pc:docMk/>
          <pc:sldMk cId="1288483696" sldId="272"/>
        </pc:sldMkLst>
      </pc:sldChg>
      <pc:sldChg chg="addSp delSp modSp new del mod setBg">
        <pc:chgData name="Liang, Jun/梁 俊" userId="53872e13-a468-4a20-9bc0-648e2bd0e637" providerId="ADAL" clId="{3677334B-03BA-4F4E-8E78-CE3B3D8004E6}" dt="2025-01-10T11:23:44.626" v="3279" actId="47"/>
        <pc:sldMkLst>
          <pc:docMk/>
          <pc:sldMk cId="300104621" sldId="273"/>
        </pc:sldMkLst>
      </pc:sldChg>
      <pc:sldChg chg="delSp modSp add mod">
        <pc:chgData name="Liang, Jun/梁 俊" userId="53872e13-a468-4a20-9bc0-648e2bd0e637" providerId="ADAL" clId="{3677334B-03BA-4F4E-8E78-CE3B3D8004E6}" dt="2025-01-11T16:44:32.737" v="9216" actId="404"/>
        <pc:sldMkLst>
          <pc:docMk/>
          <pc:sldMk cId="3828524052" sldId="281"/>
        </pc:sldMkLst>
      </pc:sldChg>
      <pc:sldChg chg="addSp delSp modSp add mod">
        <pc:chgData name="Liang, Jun/梁 俊" userId="53872e13-a468-4a20-9bc0-648e2bd0e637" providerId="ADAL" clId="{3677334B-03BA-4F4E-8E78-CE3B3D8004E6}" dt="2025-01-11T11:26:11.592" v="4654" actId="1076"/>
        <pc:sldMkLst>
          <pc:docMk/>
          <pc:sldMk cId="0" sldId="487"/>
        </pc:sldMkLst>
      </pc:sldChg>
      <pc:sldChg chg="addSp modSp new del mod">
        <pc:chgData name="Liang, Jun/梁 俊" userId="53872e13-a468-4a20-9bc0-648e2bd0e637" providerId="ADAL" clId="{3677334B-03BA-4F4E-8E78-CE3B3D8004E6}" dt="2025-01-10T12:00:57.977" v="3848" actId="47"/>
        <pc:sldMkLst>
          <pc:docMk/>
          <pc:sldMk cId="2568697300" sldId="488"/>
        </pc:sldMkLst>
      </pc:sldChg>
      <pc:sldChg chg="addSp delSp modSp new del mod">
        <pc:chgData name="Liang, Jun/梁 俊" userId="53872e13-a468-4a20-9bc0-648e2bd0e637" providerId="ADAL" clId="{3677334B-03BA-4F4E-8E78-CE3B3D8004E6}" dt="2025-01-10T11:56:26.389" v="3772" actId="47"/>
        <pc:sldMkLst>
          <pc:docMk/>
          <pc:sldMk cId="3039126021" sldId="488"/>
        </pc:sldMkLst>
      </pc:sldChg>
      <pc:sldChg chg="addSp delSp modSp new mod">
        <pc:chgData name="Liang, Jun/梁 俊" userId="53872e13-a468-4a20-9bc0-648e2bd0e637" providerId="ADAL" clId="{3677334B-03BA-4F4E-8E78-CE3B3D8004E6}" dt="2025-01-10T12:43:02.629" v="4192" actId="14100"/>
        <pc:sldMkLst>
          <pc:docMk/>
          <pc:sldMk cId="4215499049" sldId="488"/>
        </pc:sldMkLst>
      </pc:sldChg>
      <pc:sldChg chg="addSp modSp new mod">
        <pc:chgData name="Liang, Jun/梁 俊" userId="53872e13-a468-4a20-9bc0-648e2bd0e637" providerId="ADAL" clId="{3677334B-03BA-4F4E-8E78-CE3B3D8004E6}" dt="2025-01-10T13:01:52.224" v="4295" actId="20577"/>
        <pc:sldMkLst>
          <pc:docMk/>
          <pc:sldMk cId="3608785772" sldId="489"/>
        </pc:sldMkLst>
      </pc:sldChg>
      <pc:sldChg chg="modSp new del mod">
        <pc:chgData name="Liang, Jun/梁 俊" userId="53872e13-a468-4a20-9bc0-648e2bd0e637" providerId="ADAL" clId="{3677334B-03BA-4F4E-8E78-CE3B3D8004E6}" dt="2025-01-11T14:46:47.228" v="7318" actId="47"/>
        <pc:sldMkLst>
          <pc:docMk/>
          <pc:sldMk cId="2509479889" sldId="490"/>
        </pc:sldMkLst>
      </pc:sldChg>
      <pc:sldChg chg="modSp new mod">
        <pc:chgData name="Liang, Jun/梁 俊" userId="53872e13-a468-4a20-9bc0-648e2bd0e637" providerId="ADAL" clId="{3677334B-03BA-4F4E-8E78-CE3B3D8004E6}" dt="2025-01-11T11:24:59.808" v="4649" actId="20577"/>
        <pc:sldMkLst>
          <pc:docMk/>
          <pc:sldMk cId="532660423" sldId="491"/>
        </pc:sldMkLst>
      </pc:sldChg>
      <pc:sldChg chg="addSp delSp modSp new mod ord">
        <pc:chgData name="Liang, Jun/梁 俊" userId="53872e13-a468-4a20-9bc0-648e2bd0e637" providerId="ADAL" clId="{3677334B-03BA-4F4E-8E78-CE3B3D8004E6}" dt="2025-01-11T14:44:39.809" v="7288" actId="14100"/>
        <pc:sldMkLst>
          <pc:docMk/>
          <pc:sldMk cId="3842738742" sldId="492"/>
        </pc:sldMkLst>
      </pc:sldChg>
      <pc:sldChg chg="addSp modSp new del mod">
        <pc:chgData name="Liang, Jun/梁 俊" userId="53872e13-a468-4a20-9bc0-648e2bd0e637" providerId="ADAL" clId="{3677334B-03BA-4F4E-8E78-CE3B3D8004E6}" dt="2025-01-11T14:17:04.623" v="6556" actId="47"/>
        <pc:sldMkLst>
          <pc:docMk/>
          <pc:sldMk cId="1247585196" sldId="493"/>
        </pc:sldMkLst>
      </pc:sldChg>
      <pc:sldChg chg="addSp modSp new mod">
        <pc:chgData name="Liang, Jun/梁 俊" userId="53872e13-a468-4a20-9bc0-648e2bd0e637" providerId="ADAL" clId="{3677334B-03BA-4F4E-8E78-CE3B3D8004E6}" dt="2025-01-11T14:47:09.899" v="7320" actId="20577"/>
        <pc:sldMkLst>
          <pc:docMk/>
          <pc:sldMk cId="4203511666" sldId="493"/>
        </pc:sldMkLst>
      </pc:sldChg>
      <pc:sldChg chg="addSp delSp modSp new mod">
        <pc:chgData name="Liang, Jun/梁 俊" userId="53872e13-a468-4a20-9bc0-648e2bd0e637" providerId="ADAL" clId="{3677334B-03BA-4F4E-8E78-CE3B3D8004E6}" dt="2025-01-11T15:33:20.642" v="7919" actId="14100"/>
        <pc:sldMkLst>
          <pc:docMk/>
          <pc:sldMk cId="1412716372" sldId="494"/>
        </pc:sldMkLst>
      </pc:sldChg>
      <pc:sldChg chg="addSp delSp modSp new mod">
        <pc:chgData name="Liang, Jun/梁 俊" userId="53872e13-a468-4a20-9bc0-648e2bd0e637" providerId="ADAL" clId="{3677334B-03BA-4F4E-8E78-CE3B3D8004E6}" dt="2025-01-11T16:10:00.809" v="8288" actId="1076"/>
        <pc:sldMkLst>
          <pc:docMk/>
          <pc:sldMk cId="1621136055" sldId="495"/>
        </pc:sldMkLst>
      </pc:sldChg>
      <pc:sldChg chg="addSp delSp modSp new mod">
        <pc:chgData name="Liang, Jun/梁 俊" userId="53872e13-a468-4a20-9bc0-648e2bd0e637" providerId="ADAL" clId="{3677334B-03BA-4F4E-8E78-CE3B3D8004E6}" dt="2025-01-11T15:50:48.555" v="8139" actId="20577"/>
        <pc:sldMkLst>
          <pc:docMk/>
          <pc:sldMk cId="2272676056" sldId="496"/>
        </pc:sldMkLst>
      </pc:sldChg>
      <pc:sldChg chg="modSp new mod">
        <pc:chgData name="Liang, Jun/梁 俊" userId="53872e13-a468-4a20-9bc0-648e2bd0e637" providerId="ADAL" clId="{3677334B-03BA-4F4E-8E78-CE3B3D8004E6}" dt="2025-01-11T16:16:50.594" v="8664" actId="20577"/>
        <pc:sldMkLst>
          <pc:docMk/>
          <pc:sldMk cId="2003425408" sldId="497"/>
        </pc:sldMkLst>
      </pc:sldChg>
      <pc:sldChg chg="addSp modSp new mod">
        <pc:chgData name="Liang, Jun/梁 俊" userId="53872e13-a468-4a20-9bc0-648e2bd0e637" providerId="ADAL" clId="{3677334B-03BA-4F4E-8E78-CE3B3D8004E6}" dt="2025-01-11T16:40:53.765" v="9082" actId="404"/>
        <pc:sldMkLst>
          <pc:docMk/>
          <pc:sldMk cId="227178984" sldId="498"/>
        </pc:sldMkLst>
      </pc:sldChg>
      <pc:sldChg chg="addSp modSp add mod">
        <pc:chgData name="Liang, Jun/梁 俊" userId="53872e13-a468-4a20-9bc0-648e2bd0e637" providerId="ADAL" clId="{3677334B-03BA-4F4E-8E78-CE3B3D8004E6}" dt="2025-01-11T16:56:17.261" v="9349" actId="1076"/>
        <pc:sldMkLst>
          <pc:docMk/>
          <pc:sldMk cId="3526027575" sldId="499"/>
        </pc:sldMkLst>
      </pc:sldChg>
      <pc:sldChg chg="modSp new mod">
        <pc:chgData name="Liang, Jun/梁 俊" userId="53872e13-a468-4a20-9bc0-648e2bd0e637" providerId="ADAL" clId="{3677334B-03BA-4F4E-8E78-CE3B3D8004E6}" dt="2025-01-11T17:04:58.892" v="9506" actId="1076"/>
        <pc:sldMkLst>
          <pc:docMk/>
          <pc:sldMk cId="975441694" sldId="500"/>
        </pc:sldMkLst>
      </pc:sldChg>
      <pc:sldChg chg="modSp add mod ord">
        <pc:chgData name="Liang, Jun/梁 俊" userId="53872e13-a468-4a20-9bc0-648e2bd0e637" providerId="ADAL" clId="{3677334B-03BA-4F4E-8E78-CE3B3D8004E6}" dt="2025-01-11T17:03:31.978" v="9454" actId="1076"/>
        <pc:sldMkLst>
          <pc:docMk/>
          <pc:sldMk cId="1409594501" sldId="2147473021"/>
        </pc:sldMkLst>
      </pc:sldChg>
      <pc:sldChg chg="modSp add mod">
        <pc:chgData name="Liang, Jun/梁 俊" userId="53872e13-a468-4a20-9bc0-648e2bd0e637" providerId="ADAL" clId="{3677334B-03BA-4F4E-8E78-CE3B3D8004E6}" dt="2025-01-11T16:52:32.215" v="9309" actId="113"/>
        <pc:sldMkLst>
          <pc:docMk/>
          <pc:sldMk cId="1914353597" sldId="2147473029"/>
        </pc:sldMkLst>
      </pc:sldChg>
      <pc:sldChg chg="modSp add mod">
        <pc:chgData name="Liang, Jun/梁 俊" userId="53872e13-a468-4a20-9bc0-648e2bd0e637" providerId="ADAL" clId="{3677334B-03BA-4F4E-8E78-CE3B3D8004E6}" dt="2025-01-11T16:57:00.316" v="9365" actId="1076"/>
        <pc:sldMkLst>
          <pc:docMk/>
          <pc:sldMk cId="2836905399" sldId="2147473036"/>
        </pc:sldMkLst>
      </pc:sldChg>
      <pc:sldChg chg="modSp add mod">
        <pc:chgData name="Liang, Jun/梁 俊" userId="53872e13-a468-4a20-9bc0-648e2bd0e637" providerId="ADAL" clId="{3677334B-03BA-4F4E-8E78-CE3B3D8004E6}" dt="2025-01-11T16:56:30.555" v="9351" actId="113"/>
        <pc:sldMkLst>
          <pc:docMk/>
          <pc:sldMk cId="1485945197" sldId="2147473060"/>
        </pc:sldMkLst>
      </pc:sldChg>
      <pc:sldChg chg="delSp modSp add mod">
        <pc:chgData name="Liang, Jun/梁 俊" userId="53872e13-a468-4a20-9bc0-648e2bd0e637" providerId="ADAL" clId="{3677334B-03BA-4F4E-8E78-CE3B3D8004E6}" dt="2025-01-11T16:50:52.208" v="9302" actId="478"/>
        <pc:sldMkLst>
          <pc:docMk/>
          <pc:sldMk cId="2808248770" sldId="2147473094"/>
        </pc:sldMkLst>
      </pc:sldChg>
      <pc:sldChg chg="modSp add del mod">
        <pc:chgData name="Liang, Jun/梁 俊" userId="53872e13-a468-4a20-9bc0-648e2bd0e637" providerId="ADAL" clId="{3677334B-03BA-4F4E-8E78-CE3B3D8004E6}" dt="2025-01-11T16:46:48.352" v="9234" actId="1076"/>
        <pc:sldMkLst>
          <pc:docMk/>
          <pc:sldMk cId="1450222597" sldId="2147473122"/>
        </pc:sldMkLst>
      </pc:sldChg>
      <pc:sldChg chg="add">
        <pc:chgData name="Liang, Jun/梁 俊" userId="53872e13-a468-4a20-9bc0-648e2bd0e637" providerId="ADAL" clId="{3677334B-03BA-4F4E-8E78-CE3B3D8004E6}" dt="2025-01-11T16:52:09.592" v="9306"/>
        <pc:sldMkLst>
          <pc:docMk/>
          <pc:sldMk cId="3538857294" sldId="2147473146"/>
        </pc:sldMkLst>
      </pc:sldChg>
      <pc:sldChg chg="addSp delSp modSp new mod">
        <pc:chgData name="Liang, Jun/梁 俊" userId="53872e13-a468-4a20-9bc0-648e2bd0e637" providerId="ADAL" clId="{3677334B-03BA-4F4E-8E78-CE3B3D8004E6}" dt="2025-01-11T17:04:35.253" v="9492" actId="404"/>
        <pc:sldMkLst>
          <pc:docMk/>
          <pc:sldMk cId="122242253" sldId="2147473147"/>
        </pc:sldMkLst>
      </pc:sldChg>
    </pc:docChg>
  </pc:docChgLst>
  <pc:docChgLst>
    <pc:chgData name="Liang, Jun/梁 俊" userId="53872e13-a468-4a20-9bc0-648e2bd0e637" providerId="ADAL" clId="{8069CFF1-8E7B-4F31-9AC1-44EC19790E2A}"/>
    <pc:docChg chg="undo custSel addSld modSld">
      <pc:chgData name="Liang, Jun/梁 俊" userId="53872e13-a468-4a20-9bc0-648e2bd0e637" providerId="ADAL" clId="{8069CFF1-8E7B-4F31-9AC1-44EC19790E2A}" dt="2024-11-08T07:00:27.735" v="160"/>
      <pc:docMkLst>
        <pc:docMk/>
      </pc:docMkLst>
      <pc:sldChg chg="new">
        <pc:chgData name="Liang, Jun/梁 俊" userId="53872e13-a468-4a20-9bc0-648e2bd0e637" providerId="ADAL" clId="{8069CFF1-8E7B-4F31-9AC1-44EC19790E2A}" dt="2024-11-08T06:36:43.769" v="0" actId="680"/>
        <pc:sldMkLst>
          <pc:docMk/>
          <pc:sldMk cId="3156693268" sldId="256"/>
        </pc:sldMkLst>
      </pc:sldChg>
      <pc:sldChg chg="modSp new mod">
        <pc:chgData name="Liang, Jun/梁 俊" userId="53872e13-a468-4a20-9bc0-648e2bd0e637" providerId="ADAL" clId="{8069CFF1-8E7B-4F31-9AC1-44EC19790E2A}" dt="2024-11-08T06:44:30.443" v="101"/>
        <pc:sldMkLst>
          <pc:docMk/>
          <pc:sldMk cId="237995527" sldId="257"/>
        </pc:sldMkLst>
      </pc:sldChg>
      <pc:sldChg chg="modSp new mod">
        <pc:chgData name="Liang, Jun/梁 俊" userId="53872e13-a468-4a20-9bc0-648e2bd0e637" providerId="ADAL" clId="{8069CFF1-8E7B-4F31-9AC1-44EC19790E2A}" dt="2024-11-08T06:37:00.059" v="9" actId="20577"/>
        <pc:sldMkLst>
          <pc:docMk/>
          <pc:sldMk cId="1392523530" sldId="258"/>
        </pc:sldMkLst>
      </pc:sldChg>
      <pc:sldChg chg="modSp new mod">
        <pc:chgData name="Liang, Jun/梁 俊" userId="53872e13-a468-4a20-9bc0-648e2bd0e637" providerId="ADAL" clId="{8069CFF1-8E7B-4F31-9AC1-44EC19790E2A}" dt="2024-11-08T06:47:35.382" v="138"/>
        <pc:sldMkLst>
          <pc:docMk/>
          <pc:sldMk cId="3520147346" sldId="259"/>
        </pc:sldMkLst>
      </pc:sldChg>
      <pc:sldChg chg="modSp new mod">
        <pc:chgData name="Liang, Jun/梁 俊" userId="53872e13-a468-4a20-9bc0-648e2bd0e637" providerId="ADAL" clId="{8069CFF1-8E7B-4F31-9AC1-44EC19790E2A}" dt="2024-11-08T07:00:27.735" v="160"/>
        <pc:sldMkLst>
          <pc:docMk/>
          <pc:sldMk cId="4036844314"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C223A-58B2-CC4B-88B1-955CC3751620}"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2D7F6A5D-01FC-2448-BC49-820BF9E6034F}">
      <dgm:prSet phldrT="[Text]"/>
      <dgm:spPr/>
      <dgm:t>
        <a:bodyPr/>
        <a:lstStyle/>
        <a:p>
          <a:r>
            <a:rPr lang="en-US"/>
            <a:t>RAG</a:t>
          </a:r>
        </a:p>
      </dgm:t>
    </dgm:pt>
    <dgm:pt modelId="{041BBA2E-B721-234E-B757-20A0B87EA419}" type="parTrans" cxnId="{81745815-F716-E345-8848-B4934C93E504}">
      <dgm:prSet/>
      <dgm:spPr/>
      <dgm:t>
        <a:bodyPr/>
        <a:lstStyle/>
        <a:p>
          <a:endParaRPr lang="en-US"/>
        </a:p>
      </dgm:t>
    </dgm:pt>
    <dgm:pt modelId="{7916D7A1-0EFE-EB44-B60B-0A1F16F0725E}" type="sibTrans" cxnId="{81745815-F716-E345-8848-B4934C93E504}">
      <dgm:prSet/>
      <dgm:spPr/>
      <dgm:t>
        <a:bodyPr/>
        <a:lstStyle/>
        <a:p>
          <a:endParaRPr lang="en-US"/>
        </a:p>
      </dgm:t>
    </dgm:pt>
    <dgm:pt modelId="{E54E6B16-2A76-834B-9EBC-68A0C78B9E25}">
      <dgm:prSet phldrT="[Text]"/>
      <dgm:spPr/>
      <dgm:t>
        <a:bodyPr/>
        <a:lstStyle/>
        <a:p>
          <a:r>
            <a:rPr lang="en-US"/>
            <a:t>Retrieval Augmented Generation</a:t>
          </a:r>
        </a:p>
      </dgm:t>
    </dgm:pt>
    <dgm:pt modelId="{88812BC5-E01C-D746-A8AD-2CFEE66B98EA}" type="parTrans" cxnId="{90E94AA7-6AD3-F84C-B7B6-13E4C6EEF17C}">
      <dgm:prSet/>
      <dgm:spPr/>
      <dgm:t>
        <a:bodyPr/>
        <a:lstStyle/>
        <a:p>
          <a:endParaRPr lang="en-US"/>
        </a:p>
      </dgm:t>
    </dgm:pt>
    <dgm:pt modelId="{DD468702-2D06-044C-8699-0B91143B3696}" type="sibTrans" cxnId="{90E94AA7-6AD3-F84C-B7B6-13E4C6EEF17C}">
      <dgm:prSet/>
      <dgm:spPr/>
      <dgm:t>
        <a:bodyPr/>
        <a:lstStyle/>
        <a:p>
          <a:endParaRPr lang="en-US"/>
        </a:p>
      </dgm:t>
    </dgm:pt>
    <dgm:pt modelId="{BB05DFF0-FE5F-E448-9D48-E5E2C47EF0CC}">
      <dgm:prSet phldrT="[Text]"/>
      <dgm:spPr/>
      <dgm:t>
        <a:bodyPr/>
        <a:lstStyle/>
        <a:p>
          <a:r>
            <a:rPr lang="en-US"/>
            <a:t>No training</a:t>
          </a:r>
        </a:p>
      </dgm:t>
    </dgm:pt>
    <dgm:pt modelId="{036C6A0F-E2AC-574B-B5D3-8EAD72B18FE2}" type="parTrans" cxnId="{3C168AAB-CF59-9949-9C2E-47E86D6A74D8}">
      <dgm:prSet/>
      <dgm:spPr/>
      <dgm:t>
        <a:bodyPr/>
        <a:lstStyle/>
        <a:p>
          <a:endParaRPr lang="en-US"/>
        </a:p>
      </dgm:t>
    </dgm:pt>
    <dgm:pt modelId="{19CFB455-63C9-444E-A56B-73D88F4B17B8}" type="sibTrans" cxnId="{3C168AAB-CF59-9949-9C2E-47E86D6A74D8}">
      <dgm:prSet/>
      <dgm:spPr/>
      <dgm:t>
        <a:bodyPr/>
        <a:lstStyle/>
        <a:p>
          <a:endParaRPr lang="en-US"/>
        </a:p>
      </dgm:t>
    </dgm:pt>
    <dgm:pt modelId="{52D10326-B56F-E74A-B48C-F91852B7DDA4}">
      <dgm:prSet phldrT="[Text]"/>
      <dgm:spPr/>
      <dgm:t>
        <a:bodyPr/>
        <a:lstStyle/>
        <a:p>
          <a:r>
            <a:rPr lang="en-US"/>
            <a:t>PEFT</a:t>
          </a:r>
        </a:p>
      </dgm:t>
    </dgm:pt>
    <dgm:pt modelId="{B94315FB-397A-1949-B74F-4ECDBD2E2BDD}" type="parTrans" cxnId="{6C594DD2-3424-A44C-8150-D103117EA22B}">
      <dgm:prSet/>
      <dgm:spPr/>
      <dgm:t>
        <a:bodyPr/>
        <a:lstStyle/>
        <a:p>
          <a:endParaRPr lang="en-US"/>
        </a:p>
      </dgm:t>
    </dgm:pt>
    <dgm:pt modelId="{BE4342B8-5742-734E-9A02-CB723FB302CF}" type="sibTrans" cxnId="{6C594DD2-3424-A44C-8150-D103117EA22B}">
      <dgm:prSet/>
      <dgm:spPr/>
      <dgm:t>
        <a:bodyPr/>
        <a:lstStyle/>
        <a:p>
          <a:endParaRPr lang="en-US"/>
        </a:p>
      </dgm:t>
    </dgm:pt>
    <dgm:pt modelId="{C599F694-85E6-0848-9514-23F4663FEC4E}">
      <dgm:prSet phldrT="[Text]"/>
      <dgm:spPr/>
      <dgm:t>
        <a:bodyPr/>
        <a:lstStyle/>
        <a:p>
          <a:r>
            <a:rPr lang="en-US"/>
            <a:t>Parameter Efficient Fine Tuning</a:t>
          </a:r>
        </a:p>
      </dgm:t>
    </dgm:pt>
    <dgm:pt modelId="{A2EA38C7-6DC8-044B-A8BE-FCE801235085}" type="parTrans" cxnId="{E4022C3F-B4CC-1E47-B965-5A79FBC33C1D}">
      <dgm:prSet/>
      <dgm:spPr/>
      <dgm:t>
        <a:bodyPr/>
        <a:lstStyle/>
        <a:p>
          <a:endParaRPr lang="en-US"/>
        </a:p>
      </dgm:t>
    </dgm:pt>
    <dgm:pt modelId="{02DB8DDF-39B5-C84B-B62F-377606BE24BE}" type="sibTrans" cxnId="{E4022C3F-B4CC-1E47-B965-5A79FBC33C1D}">
      <dgm:prSet/>
      <dgm:spPr/>
      <dgm:t>
        <a:bodyPr/>
        <a:lstStyle/>
        <a:p>
          <a:endParaRPr lang="en-US"/>
        </a:p>
      </dgm:t>
    </dgm:pt>
    <dgm:pt modelId="{7A27F507-A00A-8045-8633-E3D1A2D6FC3D}">
      <dgm:prSet phldrT="[Text]"/>
      <dgm:spPr/>
      <dgm:t>
        <a:bodyPr/>
        <a:lstStyle/>
        <a:p>
          <a:r>
            <a:rPr lang="en-US"/>
            <a:t>Minimal training</a:t>
          </a:r>
        </a:p>
      </dgm:t>
    </dgm:pt>
    <dgm:pt modelId="{7CEF0C43-18B9-F948-9C53-695DB8468FA6}" type="parTrans" cxnId="{A0026495-2655-494E-9962-EEE6C191AF90}">
      <dgm:prSet/>
      <dgm:spPr/>
      <dgm:t>
        <a:bodyPr/>
        <a:lstStyle/>
        <a:p>
          <a:endParaRPr lang="en-US"/>
        </a:p>
      </dgm:t>
    </dgm:pt>
    <dgm:pt modelId="{BD23CB84-7281-B445-B263-F472120C92E8}" type="sibTrans" cxnId="{A0026495-2655-494E-9962-EEE6C191AF90}">
      <dgm:prSet/>
      <dgm:spPr/>
      <dgm:t>
        <a:bodyPr/>
        <a:lstStyle/>
        <a:p>
          <a:endParaRPr lang="en-US"/>
        </a:p>
      </dgm:t>
    </dgm:pt>
    <dgm:pt modelId="{3DA0A609-DBD7-D04A-A6CD-EC1F90EB5A76}">
      <dgm:prSet phldrT="[Text]"/>
      <dgm:spPr/>
      <dgm:t>
        <a:bodyPr/>
        <a:lstStyle/>
        <a:p>
          <a:r>
            <a:rPr lang="en-US"/>
            <a:t>SFT</a:t>
          </a:r>
        </a:p>
      </dgm:t>
    </dgm:pt>
    <dgm:pt modelId="{9A78DB50-9BF8-F841-80CC-3CBE07461A95}" type="parTrans" cxnId="{12263133-AC70-3340-B435-E0C1DF6AAAD8}">
      <dgm:prSet/>
      <dgm:spPr/>
      <dgm:t>
        <a:bodyPr/>
        <a:lstStyle/>
        <a:p>
          <a:endParaRPr lang="en-US"/>
        </a:p>
      </dgm:t>
    </dgm:pt>
    <dgm:pt modelId="{08290938-1E43-9840-B41C-2DC76C90F542}" type="sibTrans" cxnId="{12263133-AC70-3340-B435-E0C1DF6AAAD8}">
      <dgm:prSet/>
      <dgm:spPr/>
      <dgm:t>
        <a:bodyPr/>
        <a:lstStyle/>
        <a:p>
          <a:endParaRPr lang="en-US"/>
        </a:p>
      </dgm:t>
    </dgm:pt>
    <dgm:pt modelId="{950E3D8C-CBD3-B447-AFC0-04EA44798FC3}">
      <dgm:prSet phldrT="[Text]"/>
      <dgm:spPr/>
      <dgm:t>
        <a:bodyPr/>
        <a:lstStyle/>
        <a:p>
          <a:r>
            <a:rPr lang="en-US" dirty="0"/>
            <a:t>Supervised Fine Tuning (especially, instruction tuning)</a:t>
          </a:r>
        </a:p>
      </dgm:t>
    </dgm:pt>
    <dgm:pt modelId="{AF28E028-AF4A-0A44-8F58-0C80023AF0F0}" type="parTrans" cxnId="{00F1CF77-F451-9E49-81AA-27F365F72F07}">
      <dgm:prSet/>
      <dgm:spPr/>
      <dgm:t>
        <a:bodyPr/>
        <a:lstStyle/>
        <a:p>
          <a:endParaRPr lang="en-US"/>
        </a:p>
      </dgm:t>
    </dgm:pt>
    <dgm:pt modelId="{F4E9E95F-788C-5E44-9D99-C68CCFAB23B4}" type="sibTrans" cxnId="{00F1CF77-F451-9E49-81AA-27F365F72F07}">
      <dgm:prSet/>
      <dgm:spPr/>
      <dgm:t>
        <a:bodyPr/>
        <a:lstStyle/>
        <a:p>
          <a:endParaRPr lang="en-US"/>
        </a:p>
      </dgm:t>
    </dgm:pt>
    <dgm:pt modelId="{11E6B526-9CE2-D241-A99F-3E5D4633D8E4}">
      <dgm:prSet phldrT="[Text]"/>
      <dgm:spPr/>
      <dgm:t>
        <a:bodyPr/>
        <a:lstStyle/>
        <a:p>
          <a:r>
            <a:rPr lang="en-US" dirty="0"/>
            <a:t>High level behavior: for specific domain or function (e.g., chat, healthcare...)</a:t>
          </a:r>
        </a:p>
      </dgm:t>
    </dgm:pt>
    <dgm:pt modelId="{62773651-0636-DC47-BC4B-4F3BBA4400A4}" type="parTrans" cxnId="{95012E0C-7E64-1146-8691-1A22FD15DBD8}">
      <dgm:prSet/>
      <dgm:spPr/>
      <dgm:t>
        <a:bodyPr/>
        <a:lstStyle/>
        <a:p>
          <a:endParaRPr lang="en-US"/>
        </a:p>
      </dgm:t>
    </dgm:pt>
    <dgm:pt modelId="{F3B14273-7CEB-F543-8B35-78BB236275A3}" type="sibTrans" cxnId="{95012E0C-7E64-1146-8691-1A22FD15DBD8}">
      <dgm:prSet/>
      <dgm:spPr/>
      <dgm:t>
        <a:bodyPr/>
        <a:lstStyle/>
        <a:p>
          <a:endParaRPr lang="en-US"/>
        </a:p>
      </dgm:t>
    </dgm:pt>
    <dgm:pt modelId="{557C3D6A-71FF-2A45-B61B-F96290B7A188}">
      <dgm:prSet phldrT="[Text]"/>
      <dgm:spPr/>
      <dgm:t>
        <a:bodyPr/>
        <a:lstStyle/>
        <a:p>
          <a:r>
            <a:rPr lang="en-US"/>
            <a:t>In-context learning</a:t>
          </a:r>
        </a:p>
      </dgm:t>
    </dgm:pt>
    <dgm:pt modelId="{2A4434B7-69FE-FC49-A430-6A59A35917A5}" type="parTrans" cxnId="{5C86284A-C70A-3045-89AB-BA295C78DA23}">
      <dgm:prSet/>
      <dgm:spPr/>
      <dgm:t>
        <a:bodyPr/>
        <a:lstStyle/>
        <a:p>
          <a:endParaRPr lang="en-US"/>
        </a:p>
      </dgm:t>
    </dgm:pt>
    <dgm:pt modelId="{7010AA72-59DB-6446-B7AB-75EE44B7C6D0}" type="sibTrans" cxnId="{5C86284A-C70A-3045-89AB-BA295C78DA23}">
      <dgm:prSet/>
      <dgm:spPr/>
      <dgm:t>
        <a:bodyPr/>
        <a:lstStyle/>
        <a:p>
          <a:endParaRPr lang="en-US"/>
        </a:p>
      </dgm:t>
    </dgm:pt>
    <dgm:pt modelId="{98BA5EF2-7A31-5C4F-95DA-576BD1CA8272}">
      <dgm:prSet phldrT="[Text]"/>
      <dgm:spPr/>
      <dgm:t>
        <a:bodyPr/>
        <a:lstStyle/>
        <a:p>
          <a:r>
            <a:rPr lang="en-US"/>
            <a:t>Minimal data</a:t>
          </a:r>
        </a:p>
      </dgm:t>
    </dgm:pt>
    <dgm:pt modelId="{4E57428A-ED9F-264A-BF92-B1FA311B90C6}" type="parTrans" cxnId="{BAACACDE-126A-AF42-A2D4-79C233121226}">
      <dgm:prSet/>
      <dgm:spPr/>
      <dgm:t>
        <a:bodyPr/>
        <a:lstStyle/>
        <a:p>
          <a:endParaRPr lang="en-US"/>
        </a:p>
      </dgm:t>
    </dgm:pt>
    <dgm:pt modelId="{8CDEE182-C4DC-C744-B338-E2C9F88233F7}" type="sibTrans" cxnId="{BAACACDE-126A-AF42-A2D4-79C233121226}">
      <dgm:prSet/>
      <dgm:spPr/>
      <dgm:t>
        <a:bodyPr/>
        <a:lstStyle/>
        <a:p>
          <a:endParaRPr lang="en-US"/>
        </a:p>
      </dgm:t>
    </dgm:pt>
    <dgm:pt modelId="{1373DF05-E667-1F4A-B90D-D4E606A6E9CB}">
      <dgm:prSet phldrT="[Text]"/>
      <dgm:spPr/>
      <dgm:t>
        <a:bodyPr/>
        <a:lstStyle/>
        <a:p>
          <a:r>
            <a:rPr lang="en-US"/>
            <a:t>More data</a:t>
          </a:r>
        </a:p>
      </dgm:t>
    </dgm:pt>
    <dgm:pt modelId="{C4CA808A-AB5A-D741-B355-9C82E986DEB0}" type="parTrans" cxnId="{0B1AEA19-E952-FB4B-A00E-A4F1A36EC13E}">
      <dgm:prSet/>
      <dgm:spPr/>
      <dgm:t>
        <a:bodyPr/>
        <a:lstStyle/>
        <a:p>
          <a:endParaRPr lang="en-US"/>
        </a:p>
      </dgm:t>
    </dgm:pt>
    <dgm:pt modelId="{C4A6CF51-EF54-8044-902F-D25092579FEA}" type="sibTrans" cxnId="{0B1AEA19-E952-FB4B-A00E-A4F1A36EC13E}">
      <dgm:prSet/>
      <dgm:spPr/>
      <dgm:t>
        <a:bodyPr/>
        <a:lstStyle/>
        <a:p>
          <a:endParaRPr lang="en-US"/>
        </a:p>
      </dgm:t>
    </dgm:pt>
    <dgm:pt modelId="{E779D347-E6FB-0846-98F4-009073324EAC}" type="pres">
      <dgm:prSet presAssocID="{76CC223A-58B2-CC4B-88B1-955CC3751620}" presName="Name0" presStyleCnt="0">
        <dgm:presLayoutVars>
          <dgm:dir/>
          <dgm:animLvl val="lvl"/>
          <dgm:resizeHandles val="exact"/>
        </dgm:presLayoutVars>
      </dgm:prSet>
      <dgm:spPr/>
    </dgm:pt>
    <dgm:pt modelId="{F132C20E-28AF-D64F-908E-AA8D78985564}" type="pres">
      <dgm:prSet presAssocID="{2D7F6A5D-01FC-2448-BC49-820BF9E6034F}" presName="composite" presStyleCnt="0"/>
      <dgm:spPr/>
    </dgm:pt>
    <dgm:pt modelId="{A66F5CCE-4B2B-CB44-A788-45E18120DC37}" type="pres">
      <dgm:prSet presAssocID="{2D7F6A5D-01FC-2448-BC49-820BF9E6034F}" presName="parTx" presStyleLbl="alignNode1" presStyleIdx="0" presStyleCnt="3">
        <dgm:presLayoutVars>
          <dgm:chMax val="0"/>
          <dgm:chPref val="0"/>
          <dgm:bulletEnabled val="1"/>
        </dgm:presLayoutVars>
      </dgm:prSet>
      <dgm:spPr/>
    </dgm:pt>
    <dgm:pt modelId="{5911CC95-7196-6D43-84B5-1E8C6E61D163}" type="pres">
      <dgm:prSet presAssocID="{2D7F6A5D-01FC-2448-BC49-820BF9E6034F}" presName="desTx" presStyleLbl="alignAccFollowNode1" presStyleIdx="0" presStyleCnt="3">
        <dgm:presLayoutVars>
          <dgm:bulletEnabled val="1"/>
        </dgm:presLayoutVars>
      </dgm:prSet>
      <dgm:spPr/>
    </dgm:pt>
    <dgm:pt modelId="{42487090-1B40-F349-9A36-87D99E80F97D}" type="pres">
      <dgm:prSet presAssocID="{7916D7A1-0EFE-EB44-B60B-0A1F16F0725E}" presName="space" presStyleCnt="0"/>
      <dgm:spPr/>
    </dgm:pt>
    <dgm:pt modelId="{F76320B1-424C-614C-8B82-4C27CE7417FB}" type="pres">
      <dgm:prSet presAssocID="{52D10326-B56F-E74A-B48C-F91852B7DDA4}" presName="composite" presStyleCnt="0"/>
      <dgm:spPr/>
    </dgm:pt>
    <dgm:pt modelId="{B8B95AF4-F916-8A44-966A-6D31781B2C03}" type="pres">
      <dgm:prSet presAssocID="{52D10326-B56F-E74A-B48C-F91852B7DDA4}" presName="parTx" presStyleLbl="alignNode1" presStyleIdx="1" presStyleCnt="3">
        <dgm:presLayoutVars>
          <dgm:chMax val="0"/>
          <dgm:chPref val="0"/>
          <dgm:bulletEnabled val="1"/>
        </dgm:presLayoutVars>
      </dgm:prSet>
      <dgm:spPr/>
    </dgm:pt>
    <dgm:pt modelId="{A465A89A-48A0-7F48-BF0E-1B77A2248794}" type="pres">
      <dgm:prSet presAssocID="{52D10326-B56F-E74A-B48C-F91852B7DDA4}" presName="desTx" presStyleLbl="alignAccFollowNode1" presStyleIdx="1" presStyleCnt="3">
        <dgm:presLayoutVars>
          <dgm:bulletEnabled val="1"/>
        </dgm:presLayoutVars>
      </dgm:prSet>
      <dgm:spPr/>
    </dgm:pt>
    <dgm:pt modelId="{F43A55A3-0D2B-7D4E-A1B7-E345B1C4AF64}" type="pres">
      <dgm:prSet presAssocID="{BE4342B8-5742-734E-9A02-CB723FB302CF}" presName="space" presStyleCnt="0"/>
      <dgm:spPr/>
    </dgm:pt>
    <dgm:pt modelId="{D30257C1-B83A-7741-BB07-D9943667C427}" type="pres">
      <dgm:prSet presAssocID="{3DA0A609-DBD7-D04A-A6CD-EC1F90EB5A76}" presName="composite" presStyleCnt="0"/>
      <dgm:spPr/>
    </dgm:pt>
    <dgm:pt modelId="{00ABF333-6E68-2140-AF76-C3BBCB993386}" type="pres">
      <dgm:prSet presAssocID="{3DA0A609-DBD7-D04A-A6CD-EC1F90EB5A76}" presName="parTx" presStyleLbl="alignNode1" presStyleIdx="2" presStyleCnt="3">
        <dgm:presLayoutVars>
          <dgm:chMax val="0"/>
          <dgm:chPref val="0"/>
          <dgm:bulletEnabled val="1"/>
        </dgm:presLayoutVars>
      </dgm:prSet>
      <dgm:spPr/>
    </dgm:pt>
    <dgm:pt modelId="{288B6DE9-1E17-DD44-B855-624B30AE4637}" type="pres">
      <dgm:prSet presAssocID="{3DA0A609-DBD7-D04A-A6CD-EC1F90EB5A76}" presName="desTx" presStyleLbl="alignAccFollowNode1" presStyleIdx="2" presStyleCnt="3">
        <dgm:presLayoutVars>
          <dgm:bulletEnabled val="1"/>
        </dgm:presLayoutVars>
      </dgm:prSet>
      <dgm:spPr/>
    </dgm:pt>
  </dgm:ptLst>
  <dgm:cxnLst>
    <dgm:cxn modelId="{19C56402-690B-1B44-9B5A-07D49F22375A}" type="presOf" srcId="{BB05DFF0-FE5F-E448-9D48-E5E2C47EF0CC}" destId="{5911CC95-7196-6D43-84B5-1E8C6E61D163}" srcOrd="0" destOrd="1" presId="urn:microsoft.com/office/officeart/2005/8/layout/hList1"/>
    <dgm:cxn modelId="{95012E0C-7E64-1146-8691-1A22FD15DBD8}" srcId="{3DA0A609-DBD7-D04A-A6CD-EC1F90EB5A76}" destId="{11E6B526-9CE2-D241-A99F-3E5D4633D8E4}" srcOrd="1" destOrd="0" parTransId="{62773651-0636-DC47-BC4B-4F3BBA4400A4}" sibTransId="{F3B14273-7CEB-F543-8B35-78BB236275A3}"/>
    <dgm:cxn modelId="{81745815-F716-E345-8848-B4934C93E504}" srcId="{76CC223A-58B2-CC4B-88B1-955CC3751620}" destId="{2D7F6A5D-01FC-2448-BC49-820BF9E6034F}" srcOrd="0" destOrd="0" parTransId="{041BBA2E-B721-234E-B757-20A0B87EA419}" sibTransId="{7916D7A1-0EFE-EB44-B60B-0A1F16F0725E}"/>
    <dgm:cxn modelId="{0B1AEA19-E952-FB4B-A00E-A4F1A36EC13E}" srcId="{3DA0A609-DBD7-D04A-A6CD-EC1F90EB5A76}" destId="{1373DF05-E667-1F4A-B90D-D4E606A6E9CB}" srcOrd="2" destOrd="0" parTransId="{C4CA808A-AB5A-D741-B355-9C82E986DEB0}" sibTransId="{C4A6CF51-EF54-8044-902F-D25092579FEA}"/>
    <dgm:cxn modelId="{CFBCF331-5CFF-4945-B54C-A61D87F9B3BF}" type="presOf" srcId="{557C3D6A-71FF-2A45-B61B-F96290B7A188}" destId="{5911CC95-7196-6D43-84B5-1E8C6E61D163}" srcOrd="0" destOrd="2" presId="urn:microsoft.com/office/officeart/2005/8/layout/hList1"/>
    <dgm:cxn modelId="{12263133-AC70-3340-B435-E0C1DF6AAAD8}" srcId="{76CC223A-58B2-CC4B-88B1-955CC3751620}" destId="{3DA0A609-DBD7-D04A-A6CD-EC1F90EB5A76}" srcOrd="2" destOrd="0" parTransId="{9A78DB50-9BF8-F841-80CC-3CBE07461A95}" sibTransId="{08290938-1E43-9840-B41C-2DC76C90F542}"/>
    <dgm:cxn modelId="{12057337-CD67-8D49-9495-D85E8957F87B}" type="presOf" srcId="{C599F694-85E6-0848-9514-23F4663FEC4E}" destId="{A465A89A-48A0-7F48-BF0E-1B77A2248794}" srcOrd="0" destOrd="0" presId="urn:microsoft.com/office/officeart/2005/8/layout/hList1"/>
    <dgm:cxn modelId="{4F8F4A3D-6C73-1A4E-BEBF-42C4F9936957}" type="presOf" srcId="{11E6B526-9CE2-D241-A99F-3E5D4633D8E4}" destId="{288B6DE9-1E17-DD44-B855-624B30AE4637}" srcOrd="0" destOrd="1" presId="urn:microsoft.com/office/officeart/2005/8/layout/hList1"/>
    <dgm:cxn modelId="{E4022C3F-B4CC-1E47-B965-5A79FBC33C1D}" srcId="{52D10326-B56F-E74A-B48C-F91852B7DDA4}" destId="{C599F694-85E6-0848-9514-23F4663FEC4E}" srcOrd="0" destOrd="0" parTransId="{A2EA38C7-6DC8-044B-A8BE-FCE801235085}" sibTransId="{02DB8DDF-39B5-C84B-B62F-377606BE24BE}"/>
    <dgm:cxn modelId="{2920F749-7297-CE45-9128-918259DD1B30}" type="presOf" srcId="{2D7F6A5D-01FC-2448-BC49-820BF9E6034F}" destId="{A66F5CCE-4B2B-CB44-A788-45E18120DC37}" srcOrd="0" destOrd="0" presId="urn:microsoft.com/office/officeart/2005/8/layout/hList1"/>
    <dgm:cxn modelId="{5C86284A-C70A-3045-89AB-BA295C78DA23}" srcId="{2D7F6A5D-01FC-2448-BC49-820BF9E6034F}" destId="{557C3D6A-71FF-2A45-B61B-F96290B7A188}" srcOrd="2" destOrd="0" parTransId="{2A4434B7-69FE-FC49-A430-6A59A35917A5}" sibTransId="{7010AA72-59DB-6446-B7AB-75EE44B7C6D0}"/>
    <dgm:cxn modelId="{00F1CF77-F451-9E49-81AA-27F365F72F07}" srcId="{3DA0A609-DBD7-D04A-A6CD-EC1F90EB5A76}" destId="{950E3D8C-CBD3-B447-AFC0-04EA44798FC3}" srcOrd="0" destOrd="0" parTransId="{AF28E028-AF4A-0A44-8F58-0C80023AF0F0}" sibTransId="{F4E9E95F-788C-5E44-9D99-C68CCFAB23B4}"/>
    <dgm:cxn modelId="{CA7E9880-D862-3241-BC3E-4FC15AAE75EE}" type="presOf" srcId="{76CC223A-58B2-CC4B-88B1-955CC3751620}" destId="{E779D347-E6FB-0846-98F4-009073324EAC}" srcOrd="0" destOrd="0" presId="urn:microsoft.com/office/officeart/2005/8/layout/hList1"/>
    <dgm:cxn modelId="{38B92786-2B69-9545-9071-E7A2E8874DD5}" type="presOf" srcId="{52D10326-B56F-E74A-B48C-F91852B7DDA4}" destId="{B8B95AF4-F916-8A44-966A-6D31781B2C03}" srcOrd="0" destOrd="0" presId="urn:microsoft.com/office/officeart/2005/8/layout/hList1"/>
    <dgm:cxn modelId="{A0026495-2655-494E-9962-EEE6C191AF90}" srcId="{52D10326-B56F-E74A-B48C-F91852B7DDA4}" destId="{7A27F507-A00A-8045-8633-E3D1A2D6FC3D}" srcOrd="1" destOrd="0" parTransId="{7CEF0C43-18B9-F948-9C53-695DB8468FA6}" sibTransId="{BD23CB84-7281-B445-B263-F472120C92E8}"/>
    <dgm:cxn modelId="{CC4BEDA1-63E3-494F-8832-0D0A83719B13}" type="presOf" srcId="{7A27F507-A00A-8045-8633-E3D1A2D6FC3D}" destId="{A465A89A-48A0-7F48-BF0E-1B77A2248794}" srcOrd="0" destOrd="1" presId="urn:microsoft.com/office/officeart/2005/8/layout/hList1"/>
    <dgm:cxn modelId="{90E94AA7-6AD3-F84C-B7B6-13E4C6EEF17C}" srcId="{2D7F6A5D-01FC-2448-BC49-820BF9E6034F}" destId="{E54E6B16-2A76-834B-9EBC-68A0C78B9E25}" srcOrd="0" destOrd="0" parTransId="{88812BC5-E01C-D746-A8AD-2CFEE66B98EA}" sibTransId="{DD468702-2D06-044C-8699-0B91143B3696}"/>
    <dgm:cxn modelId="{3C168AAB-CF59-9949-9C2E-47E86D6A74D8}" srcId="{2D7F6A5D-01FC-2448-BC49-820BF9E6034F}" destId="{BB05DFF0-FE5F-E448-9D48-E5E2C47EF0CC}" srcOrd="1" destOrd="0" parTransId="{036C6A0F-E2AC-574B-B5D3-8EAD72B18FE2}" sibTransId="{19CFB455-63C9-444E-A56B-73D88F4B17B8}"/>
    <dgm:cxn modelId="{172734B4-8FFE-6B45-91D9-8DBF5FCB2489}" type="presOf" srcId="{3DA0A609-DBD7-D04A-A6CD-EC1F90EB5A76}" destId="{00ABF333-6E68-2140-AF76-C3BBCB993386}" srcOrd="0" destOrd="0" presId="urn:microsoft.com/office/officeart/2005/8/layout/hList1"/>
    <dgm:cxn modelId="{131C35CB-A1E2-7642-AE58-D5A8122B2EA8}" type="presOf" srcId="{950E3D8C-CBD3-B447-AFC0-04EA44798FC3}" destId="{288B6DE9-1E17-DD44-B855-624B30AE4637}" srcOrd="0" destOrd="0" presId="urn:microsoft.com/office/officeart/2005/8/layout/hList1"/>
    <dgm:cxn modelId="{6C594DD2-3424-A44C-8150-D103117EA22B}" srcId="{76CC223A-58B2-CC4B-88B1-955CC3751620}" destId="{52D10326-B56F-E74A-B48C-F91852B7DDA4}" srcOrd="1" destOrd="0" parTransId="{B94315FB-397A-1949-B74F-4ECDBD2E2BDD}" sibTransId="{BE4342B8-5742-734E-9A02-CB723FB302CF}"/>
    <dgm:cxn modelId="{BAACACDE-126A-AF42-A2D4-79C233121226}" srcId="{52D10326-B56F-E74A-B48C-F91852B7DDA4}" destId="{98BA5EF2-7A31-5C4F-95DA-576BD1CA8272}" srcOrd="2" destOrd="0" parTransId="{4E57428A-ED9F-264A-BF92-B1FA311B90C6}" sibTransId="{8CDEE182-C4DC-C744-B338-E2C9F88233F7}"/>
    <dgm:cxn modelId="{44C924EA-16FF-2140-85D4-D7D57BA92C2C}" type="presOf" srcId="{98BA5EF2-7A31-5C4F-95DA-576BD1CA8272}" destId="{A465A89A-48A0-7F48-BF0E-1B77A2248794}" srcOrd="0" destOrd="2" presId="urn:microsoft.com/office/officeart/2005/8/layout/hList1"/>
    <dgm:cxn modelId="{947716F1-898E-3F42-BFB6-D1D02B172B8B}" type="presOf" srcId="{E54E6B16-2A76-834B-9EBC-68A0C78B9E25}" destId="{5911CC95-7196-6D43-84B5-1E8C6E61D163}" srcOrd="0" destOrd="0" presId="urn:microsoft.com/office/officeart/2005/8/layout/hList1"/>
    <dgm:cxn modelId="{C7C6D7F8-5D46-704E-BBFE-B933AD7986B3}" type="presOf" srcId="{1373DF05-E667-1F4A-B90D-D4E606A6E9CB}" destId="{288B6DE9-1E17-DD44-B855-624B30AE4637}" srcOrd="0" destOrd="2" presId="urn:microsoft.com/office/officeart/2005/8/layout/hList1"/>
    <dgm:cxn modelId="{EE36C47C-3D5B-EF49-86B6-DAA0E52DE6C5}" type="presParOf" srcId="{E779D347-E6FB-0846-98F4-009073324EAC}" destId="{F132C20E-28AF-D64F-908E-AA8D78985564}" srcOrd="0" destOrd="0" presId="urn:microsoft.com/office/officeart/2005/8/layout/hList1"/>
    <dgm:cxn modelId="{36AA9016-F90E-9C4E-B55F-198AB245C5FB}" type="presParOf" srcId="{F132C20E-28AF-D64F-908E-AA8D78985564}" destId="{A66F5CCE-4B2B-CB44-A788-45E18120DC37}" srcOrd="0" destOrd="0" presId="urn:microsoft.com/office/officeart/2005/8/layout/hList1"/>
    <dgm:cxn modelId="{CCCEDF7A-4A7D-8149-8ACD-C0440B384EA9}" type="presParOf" srcId="{F132C20E-28AF-D64F-908E-AA8D78985564}" destId="{5911CC95-7196-6D43-84B5-1E8C6E61D163}" srcOrd="1" destOrd="0" presId="urn:microsoft.com/office/officeart/2005/8/layout/hList1"/>
    <dgm:cxn modelId="{414F1BFE-0D02-4948-B43A-7569009A49B6}" type="presParOf" srcId="{E779D347-E6FB-0846-98F4-009073324EAC}" destId="{42487090-1B40-F349-9A36-87D99E80F97D}" srcOrd="1" destOrd="0" presId="urn:microsoft.com/office/officeart/2005/8/layout/hList1"/>
    <dgm:cxn modelId="{47A9B5CD-5798-2C47-A5C7-37037352931E}" type="presParOf" srcId="{E779D347-E6FB-0846-98F4-009073324EAC}" destId="{F76320B1-424C-614C-8B82-4C27CE7417FB}" srcOrd="2" destOrd="0" presId="urn:microsoft.com/office/officeart/2005/8/layout/hList1"/>
    <dgm:cxn modelId="{0231929A-12AD-8247-9F9A-51958906ED47}" type="presParOf" srcId="{F76320B1-424C-614C-8B82-4C27CE7417FB}" destId="{B8B95AF4-F916-8A44-966A-6D31781B2C03}" srcOrd="0" destOrd="0" presId="urn:microsoft.com/office/officeart/2005/8/layout/hList1"/>
    <dgm:cxn modelId="{D40CF03E-9C7A-5246-A274-36766C4ADB0B}" type="presParOf" srcId="{F76320B1-424C-614C-8B82-4C27CE7417FB}" destId="{A465A89A-48A0-7F48-BF0E-1B77A2248794}" srcOrd="1" destOrd="0" presId="urn:microsoft.com/office/officeart/2005/8/layout/hList1"/>
    <dgm:cxn modelId="{FEAC0567-C126-B042-8F7C-1F618277DAEA}" type="presParOf" srcId="{E779D347-E6FB-0846-98F4-009073324EAC}" destId="{F43A55A3-0D2B-7D4E-A1B7-E345B1C4AF64}" srcOrd="3" destOrd="0" presId="urn:microsoft.com/office/officeart/2005/8/layout/hList1"/>
    <dgm:cxn modelId="{60D94CB9-F0F6-874F-8099-7E03839F34CC}" type="presParOf" srcId="{E779D347-E6FB-0846-98F4-009073324EAC}" destId="{D30257C1-B83A-7741-BB07-D9943667C427}" srcOrd="4" destOrd="0" presId="urn:microsoft.com/office/officeart/2005/8/layout/hList1"/>
    <dgm:cxn modelId="{A2F255AA-7CB8-E743-A6AF-D3F0DFED4E5D}" type="presParOf" srcId="{D30257C1-B83A-7741-BB07-D9943667C427}" destId="{00ABF333-6E68-2140-AF76-C3BBCB993386}" srcOrd="0" destOrd="0" presId="urn:microsoft.com/office/officeart/2005/8/layout/hList1"/>
    <dgm:cxn modelId="{0C6B76D0-665E-6F4E-A27A-9D30AEFAC294}" type="presParOf" srcId="{D30257C1-B83A-7741-BB07-D9943667C427}" destId="{288B6DE9-1E17-DD44-B855-624B30AE4637}" srcOrd="1" destOrd="0" presId="urn:microsoft.com/office/officeart/2005/8/layout/hList1"/>
  </dgm:cxnLst>
  <dgm:bg>
    <a:effectLst>
      <a:softEdge rad="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F5CCE-4B2B-CB44-A788-45E18120DC37}">
      <dsp:nvSpPr>
        <dsp:cNvPr id="0" name=""/>
        <dsp:cNvSpPr/>
      </dsp:nvSpPr>
      <dsp:spPr>
        <a:xfrm>
          <a:off x="340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RAG</a:t>
          </a:r>
        </a:p>
      </dsp:txBody>
      <dsp:txXfrm>
        <a:off x="3409" y="75370"/>
        <a:ext cx="3324701" cy="576000"/>
      </dsp:txXfrm>
    </dsp:sp>
    <dsp:sp modelId="{5911CC95-7196-6D43-84B5-1E8C6E61D163}">
      <dsp:nvSpPr>
        <dsp:cNvPr id="0" name=""/>
        <dsp:cNvSpPr/>
      </dsp:nvSpPr>
      <dsp:spPr>
        <a:xfrm>
          <a:off x="340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Retrieval Augmented Generation</a:t>
          </a:r>
        </a:p>
        <a:p>
          <a:pPr marL="228600" lvl="1" indent="-228600" algn="l" defTabSz="889000">
            <a:lnSpc>
              <a:spcPct val="90000"/>
            </a:lnSpc>
            <a:spcBef>
              <a:spcPct val="0"/>
            </a:spcBef>
            <a:spcAft>
              <a:spcPct val="15000"/>
            </a:spcAft>
            <a:buChar char="•"/>
          </a:pPr>
          <a:r>
            <a:rPr lang="en-US" sz="2000" kern="1200"/>
            <a:t>No training</a:t>
          </a:r>
        </a:p>
        <a:p>
          <a:pPr marL="228600" lvl="1" indent="-228600" algn="l" defTabSz="889000">
            <a:lnSpc>
              <a:spcPct val="90000"/>
            </a:lnSpc>
            <a:spcBef>
              <a:spcPct val="0"/>
            </a:spcBef>
            <a:spcAft>
              <a:spcPct val="15000"/>
            </a:spcAft>
            <a:buChar char="•"/>
          </a:pPr>
          <a:r>
            <a:rPr lang="en-US" sz="2000" kern="1200"/>
            <a:t>In-context learning</a:t>
          </a:r>
        </a:p>
      </dsp:txBody>
      <dsp:txXfrm>
        <a:off x="3409" y="651370"/>
        <a:ext cx="3324701" cy="2640346"/>
      </dsp:txXfrm>
    </dsp:sp>
    <dsp:sp modelId="{B8B95AF4-F916-8A44-966A-6D31781B2C03}">
      <dsp:nvSpPr>
        <dsp:cNvPr id="0" name=""/>
        <dsp:cNvSpPr/>
      </dsp:nvSpPr>
      <dsp:spPr>
        <a:xfrm>
          <a:off x="379356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PEFT</a:t>
          </a:r>
        </a:p>
      </dsp:txBody>
      <dsp:txXfrm>
        <a:off x="3793569" y="75370"/>
        <a:ext cx="3324701" cy="576000"/>
      </dsp:txXfrm>
    </dsp:sp>
    <dsp:sp modelId="{A465A89A-48A0-7F48-BF0E-1B77A2248794}">
      <dsp:nvSpPr>
        <dsp:cNvPr id="0" name=""/>
        <dsp:cNvSpPr/>
      </dsp:nvSpPr>
      <dsp:spPr>
        <a:xfrm>
          <a:off x="379356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Parameter Efficient Fine Tuning</a:t>
          </a:r>
        </a:p>
        <a:p>
          <a:pPr marL="228600" lvl="1" indent="-228600" algn="l" defTabSz="889000">
            <a:lnSpc>
              <a:spcPct val="90000"/>
            </a:lnSpc>
            <a:spcBef>
              <a:spcPct val="0"/>
            </a:spcBef>
            <a:spcAft>
              <a:spcPct val="15000"/>
            </a:spcAft>
            <a:buChar char="•"/>
          </a:pPr>
          <a:r>
            <a:rPr lang="en-US" sz="2000" kern="1200"/>
            <a:t>Minimal training</a:t>
          </a:r>
        </a:p>
        <a:p>
          <a:pPr marL="228600" lvl="1" indent="-228600" algn="l" defTabSz="889000">
            <a:lnSpc>
              <a:spcPct val="90000"/>
            </a:lnSpc>
            <a:spcBef>
              <a:spcPct val="0"/>
            </a:spcBef>
            <a:spcAft>
              <a:spcPct val="15000"/>
            </a:spcAft>
            <a:buChar char="•"/>
          </a:pPr>
          <a:r>
            <a:rPr lang="en-US" sz="2000" kern="1200"/>
            <a:t>Minimal data</a:t>
          </a:r>
        </a:p>
      </dsp:txBody>
      <dsp:txXfrm>
        <a:off x="3793569" y="651370"/>
        <a:ext cx="3324701" cy="2640346"/>
      </dsp:txXfrm>
    </dsp:sp>
    <dsp:sp modelId="{00ABF333-6E68-2140-AF76-C3BBCB993386}">
      <dsp:nvSpPr>
        <dsp:cNvPr id="0" name=""/>
        <dsp:cNvSpPr/>
      </dsp:nvSpPr>
      <dsp:spPr>
        <a:xfrm>
          <a:off x="758372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SFT</a:t>
          </a:r>
        </a:p>
      </dsp:txBody>
      <dsp:txXfrm>
        <a:off x="7583729" y="75370"/>
        <a:ext cx="3324701" cy="576000"/>
      </dsp:txXfrm>
    </dsp:sp>
    <dsp:sp modelId="{288B6DE9-1E17-DD44-B855-624B30AE4637}">
      <dsp:nvSpPr>
        <dsp:cNvPr id="0" name=""/>
        <dsp:cNvSpPr/>
      </dsp:nvSpPr>
      <dsp:spPr>
        <a:xfrm>
          <a:off x="758372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Supervised Fine Tuning (especially, instruction tuning)</a:t>
          </a:r>
        </a:p>
        <a:p>
          <a:pPr marL="228600" lvl="1" indent="-228600" algn="l" defTabSz="889000">
            <a:lnSpc>
              <a:spcPct val="90000"/>
            </a:lnSpc>
            <a:spcBef>
              <a:spcPct val="0"/>
            </a:spcBef>
            <a:spcAft>
              <a:spcPct val="15000"/>
            </a:spcAft>
            <a:buChar char="•"/>
          </a:pPr>
          <a:r>
            <a:rPr lang="en-US" sz="2000" kern="1200" dirty="0"/>
            <a:t>High level behavior: for specific domain or function (e.g., chat, healthcare...)</a:t>
          </a:r>
        </a:p>
        <a:p>
          <a:pPr marL="228600" lvl="1" indent="-228600" algn="l" defTabSz="889000">
            <a:lnSpc>
              <a:spcPct val="90000"/>
            </a:lnSpc>
            <a:spcBef>
              <a:spcPct val="0"/>
            </a:spcBef>
            <a:spcAft>
              <a:spcPct val="15000"/>
            </a:spcAft>
            <a:buChar char="•"/>
          </a:pPr>
          <a:r>
            <a:rPr lang="en-US" sz="2000" kern="1200"/>
            <a:t>More data</a:t>
          </a:r>
        </a:p>
      </dsp:txBody>
      <dsp:txXfrm>
        <a:off x="7583729" y="651370"/>
        <a:ext cx="3324701" cy="26403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35C3-FDA7-4782-83C8-6E99F1C6D481}" type="datetimeFigureOut">
              <a:rPr kumimoji="1" lang="ja-JP" altLang="en-US" smtClean="0"/>
              <a:t>2025/11/13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A686-39CD-4BA7-8613-62406578D291}" type="slidenum">
              <a:rPr kumimoji="1" lang="ja-JP" altLang="en-US" smtClean="0"/>
              <a:t>‹#›</a:t>
            </a:fld>
            <a:endParaRPr kumimoji="1" lang="ja-JP" altLang="en-US"/>
          </a:p>
        </p:txBody>
      </p:sp>
    </p:spTree>
    <p:extLst>
      <p:ext uri="{BB962C8B-B14F-4D97-AF65-F5344CB8AC3E}">
        <p14:creationId xmlns:p14="http://schemas.microsoft.com/office/powerpoint/2010/main" val="12691790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16448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2441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2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6643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9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6299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74538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842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Bullets (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356" y="275471"/>
            <a:ext cx="10320000" cy="580608"/>
          </a:xfrm>
          <a:prstGeom prst="rect">
            <a:avLst/>
          </a:prstGeom>
        </p:spPr>
        <p:txBody>
          <a:bodyPr>
            <a:spAutoFit/>
          </a:bodyPr>
          <a:lstStyle>
            <a:lvl1pPr>
              <a:lnSpc>
                <a:spcPct val="85000"/>
              </a:lnSpc>
              <a:defRPr sz="3733"/>
            </a:lvl1pPr>
          </a:lstStyle>
          <a:p>
            <a:r>
              <a:rPr lang="en-US" altLang="ja-JP"/>
              <a:t>Slide title</a:t>
            </a:r>
            <a:endParaRPr lang="en-US"/>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4" name="Text Placeholder 3">
            <a:extLst>
              <a:ext uri="{FF2B5EF4-FFF2-40B4-BE49-F238E27FC236}">
                <a16:creationId xmlns:a16="http://schemas.microsoft.com/office/drawing/2014/main" id="{9EBF4EE4-50E9-4ECE-9329-774C2C38C68C}"/>
              </a:ext>
            </a:extLst>
          </p:cNvPr>
          <p:cNvSpPr>
            <a:spLocks noGrp="1"/>
          </p:cNvSpPr>
          <p:nvPr>
            <p:ph type="body" sz="quarter" idx="14" hasCustomPrompt="1"/>
          </p:nvPr>
        </p:nvSpPr>
        <p:spPr>
          <a:xfrm>
            <a:off x="309033" y="1267884"/>
            <a:ext cx="11569700" cy="1615827"/>
          </a:xfrm>
          <a:prstGeom prst="rect">
            <a:avLst/>
          </a:prstGeom>
        </p:spPr>
        <p:txBody>
          <a:bodyPr wrap="square" lIns="0" tIns="0" rIns="0" bIns="0">
            <a:spAutoFit/>
          </a:bodyPr>
          <a:lstStyle>
            <a:lvl1pPr marL="336542" indent="-336542">
              <a:spcAft>
                <a:spcPts val="800"/>
              </a:spcAft>
              <a:buClr>
                <a:srgbClr val="EA0000"/>
              </a:buClr>
              <a:buSzPct val="120000"/>
              <a:buFont typeface="Arial" panose="020B0604020202020204" pitchFamily="34" charset="0"/>
              <a:buChar char="●"/>
              <a:defRPr/>
            </a:lvl1pPr>
            <a:lvl2pPr marL="711182" indent="-300559">
              <a:spcAft>
                <a:spcPts val="800"/>
              </a:spcAft>
              <a:buClr>
                <a:srgbClr val="D80084"/>
              </a:buClr>
              <a:buSzPct val="120000"/>
              <a:buFont typeface="Arial" panose="020B0604020202020204" pitchFamily="34" charset="0"/>
              <a:buChar char="●"/>
              <a:defRPr/>
            </a:lvl2pPr>
            <a:lvl3pPr marL="1157788" indent="-264577">
              <a:spcAft>
                <a:spcPts val="800"/>
              </a:spcAft>
              <a:buClr>
                <a:srgbClr val="6D6E70"/>
              </a:buClr>
              <a:buSzPct val="120000"/>
              <a:buFont typeface="Arial" panose="020B0604020202020204" pitchFamily="34" charset="0"/>
              <a:buChar char="●"/>
              <a:defRPr/>
            </a:lvl3pPr>
            <a:lvl4pPr>
              <a:spcAft>
                <a:spcPts val="800"/>
              </a:spcAft>
              <a:buClr>
                <a:schemeClr val="bg1">
                  <a:lumMod val="65000"/>
                </a:schemeClr>
              </a:buClr>
              <a:buSzPct val="120000"/>
              <a:defRPr/>
            </a:lvl4pPr>
          </a:lstStyle>
          <a:p>
            <a:r>
              <a:rPr lang="en-GB"/>
              <a:t>Bullets level 1</a:t>
            </a:r>
          </a:p>
          <a:p>
            <a:pPr lvl="1"/>
            <a:r>
              <a:rPr lang="en-GB"/>
              <a:t>Bullets level 2</a:t>
            </a:r>
          </a:p>
          <a:p>
            <a:pPr lvl="2"/>
            <a:r>
              <a:rPr lang="en-GB"/>
              <a:t>Bullets level 3</a:t>
            </a:r>
          </a:p>
          <a:p>
            <a:pPr lvl="3"/>
            <a:r>
              <a:rPr lang="en-GB"/>
              <a:t>Bullets level 4</a:t>
            </a:r>
            <a:endParaRPr lang="en-US"/>
          </a:p>
        </p:txBody>
      </p:sp>
    </p:spTree>
    <p:extLst>
      <p:ext uri="{BB962C8B-B14F-4D97-AF65-F5344CB8AC3E}">
        <p14:creationId xmlns:p14="http://schemas.microsoft.com/office/powerpoint/2010/main" val="28360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4715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2375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767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77342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70954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4187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2582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9758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951353-040E-4873-A6AB-5A3125AC1941}" type="datetimeFigureOut">
              <a:rPr kumimoji="1" lang="ja-JP" altLang="en-US" smtClean="0"/>
              <a:t>2025/11/13</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66891180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oonlightsbreath2025@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xtbigfuture.com/2023/04/timeline-of-open-and-proprietary-large-language-models.html" TargetMode="External"/><Relationship Id="rId2" Type="http://schemas.openxmlformats.org/officeDocument/2006/relationships/hyperlink" Target="https://en.wikipedia.org/wiki/Large_language_mode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Hannibal046/Awesome-LL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ERT_(language_model)" TargetMode="External"/><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arxiv.org/abs/1706.03762" TargetMode="External"/><Relationship Id="rId7" Type="http://schemas.openxmlformats.org/officeDocument/2006/relationships/image" Target="../media/image21.png"/><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PT-1" TargetMode="External"/><Relationship Id="rId5" Type="http://schemas.openxmlformats.org/officeDocument/2006/relationships/hyperlink" Target="https://www.researchgate.net/figure/An-example-of-the-self-attention-mechanism-following-long-distance-dependency-in-the_fig1_350714675" TargetMode="External"/><Relationship Id="rId4" Type="http://schemas.openxmlformats.org/officeDocument/2006/relationships/hyperlink" Target="https://en.wikipedia.org/wiki/Transformer_(deep_learning_architecture)" TargetMode="Externa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YfSkqvFVtRkFBpQ4SKuBlqkhJrzWEERluivYjleB6a4/edit#slide=id.p"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902.00751" TargetMode="External"/><Relationship Id="rId2" Type="http://schemas.openxmlformats.org/officeDocument/2006/relationships/hyperlink" Target="https://arxiv.org/abs/2003.08271" TargetMode="External"/><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omptingguide.ai/introduction/element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oursera.org/articles/how-to-write-chatgpt-promp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ohere.com/llmu/introduction-to-ra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radientflow.com/techniques-challenges-and-future-of-augmented-language-model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xiv.org/abs/2312.109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ilianweng.github.io/posts/2023-06-23-ag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ial_Revolutio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renaix.com/industry-4-0-the-fourth-industrial-revolution/" TargetMode="External"/><Relationship Id="rId4" Type="http://schemas.openxmlformats.org/officeDocument/2006/relationships/hyperlink" Target="https://en.wikipedia.org/wiki/Fourth_Industrial_Revol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Relationship-between-artificial-intelligence-machine-learning-neural-network-and-deep_fig3_35412442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4960266_Machine_Learning_Techniques_for_Personalised_Medicine_Approaches_in_Immune-Mediated_Chronic_Inflammatory_Diseases_Applications_and_Challeng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hyperlink" Target="https://towardsdatascience.com/whats-the-role-of-weights-and-bias-in-a-neural-network-4cf7e9888a0f"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medium.com/@siddak.bath/lets-understand-deep-learning-neural-networks-dcaae3e77725" TargetMode="External"/><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hyperlink" Target="https://www.datarobot.com/blog/introduction-to-loss-functions/" TargetMode="Externa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4852C-5068-BF89-89A9-92D78C0E00BF}"/>
              </a:ext>
            </a:extLst>
          </p:cNvPr>
          <p:cNvSpPr>
            <a:spLocks noGrp="1"/>
          </p:cNvSpPr>
          <p:nvPr>
            <p:ph type="ctrTitle"/>
          </p:nvPr>
        </p:nvSpPr>
        <p:spPr>
          <a:xfrm>
            <a:off x="992777" y="963078"/>
            <a:ext cx="11008447" cy="1537565"/>
          </a:xfrm>
        </p:spPr>
        <p:txBody>
          <a:bodyPr>
            <a:normAutofit/>
          </a:bodyPr>
          <a:lstStyle/>
          <a:p>
            <a:r>
              <a:rPr lang="en-US" altLang="ja-JP" sz="4400" dirty="0">
                <a:latin typeface="+mn-ea"/>
                <a:ea typeface="+mn-ea"/>
              </a:rPr>
              <a:t>Large Language Model</a:t>
            </a:r>
            <a:r>
              <a:rPr lang="ja-JP" altLang="en-US" sz="4400" dirty="0">
                <a:latin typeface="+mn-ea"/>
                <a:ea typeface="+mn-ea"/>
              </a:rPr>
              <a:t> </a:t>
            </a:r>
            <a:r>
              <a:rPr lang="en-US" altLang="ja-JP" sz="4400" dirty="0">
                <a:latin typeface="+mn-ea"/>
                <a:ea typeface="+mn-ea"/>
              </a:rPr>
              <a:t>Fundamentals</a:t>
            </a:r>
            <a:endParaRPr kumimoji="1" lang="ja-JP" altLang="en-US" sz="4400" dirty="0">
              <a:latin typeface="+mn-ea"/>
              <a:ea typeface="+mn-ea"/>
            </a:endParaRPr>
          </a:p>
        </p:txBody>
      </p:sp>
      <p:sp>
        <p:nvSpPr>
          <p:cNvPr id="3" name="字幕 2">
            <a:extLst>
              <a:ext uri="{FF2B5EF4-FFF2-40B4-BE49-F238E27FC236}">
                <a16:creationId xmlns:a16="http://schemas.microsoft.com/office/drawing/2014/main" id="{76A3DF47-E48A-D8A2-C510-7819793A1929}"/>
              </a:ext>
            </a:extLst>
          </p:cNvPr>
          <p:cNvSpPr>
            <a:spLocks noGrp="1"/>
          </p:cNvSpPr>
          <p:nvPr>
            <p:ph type="subTitle" idx="1"/>
          </p:nvPr>
        </p:nvSpPr>
        <p:spPr>
          <a:xfrm>
            <a:off x="4724400" y="3520736"/>
            <a:ext cx="1841294" cy="445924"/>
          </a:xfrm>
        </p:spPr>
        <p:txBody>
          <a:bodyPr>
            <a:normAutofit fontScale="85000" lnSpcReduction="10000"/>
          </a:bodyPr>
          <a:lstStyle/>
          <a:p>
            <a:r>
              <a:rPr lang="en-US" altLang="ja-JP" dirty="0" err="1">
                <a:latin typeface="+mn-ea"/>
                <a:hlinkClick r:id="rId2"/>
              </a:rPr>
              <a:t>Moonlightsbreath</a:t>
            </a:r>
            <a:endParaRPr kumimoji="1" lang="en-US" altLang="ja-JP" dirty="0">
              <a:latin typeface="+mn-ea"/>
            </a:endParaRPr>
          </a:p>
        </p:txBody>
      </p:sp>
      <p:sp>
        <p:nvSpPr>
          <p:cNvPr id="5" name="テキスト ボックス 6">
            <a:extLst>
              <a:ext uri="{FF2B5EF4-FFF2-40B4-BE49-F238E27FC236}">
                <a16:creationId xmlns:a16="http://schemas.microsoft.com/office/drawing/2014/main" id="{6F5CC2DA-FF8A-6429-5669-9FD41568144B}"/>
              </a:ext>
            </a:extLst>
          </p:cNvPr>
          <p:cNvSpPr txBox="1"/>
          <p:nvPr/>
        </p:nvSpPr>
        <p:spPr>
          <a:xfrm>
            <a:off x="4799334" y="4052716"/>
            <a:ext cx="1546411"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800" dirty="0">
                <a:solidFill>
                  <a:schemeClr val="bg1">
                    <a:lumMod val="50000"/>
                  </a:schemeClr>
                </a:solidFill>
                <a:latin typeface="+mn-ea"/>
              </a:rPr>
              <a:t>2025/01/12</a:t>
            </a:r>
            <a:endParaRPr kumimoji="1" lang="en-US" altLang="ja-JP" sz="1800" dirty="0">
              <a:solidFill>
                <a:schemeClr val="bg1">
                  <a:lumMod val="50000"/>
                </a:schemeClr>
              </a:solidFill>
              <a:latin typeface="+mn-ea"/>
            </a:endParaRPr>
          </a:p>
        </p:txBody>
      </p:sp>
    </p:spTree>
    <p:extLst>
      <p:ext uri="{BB962C8B-B14F-4D97-AF65-F5344CB8AC3E}">
        <p14:creationId xmlns:p14="http://schemas.microsoft.com/office/powerpoint/2010/main" val="31566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B0FE8-B0AB-4824-2A8B-1116CC2DD87D}"/>
              </a:ext>
            </a:extLst>
          </p:cNvPr>
          <p:cNvSpPr>
            <a:spLocks noGrp="1"/>
          </p:cNvSpPr>
          <p:nvPr>
            <p:ph type="title"/>
          </p:nvPr>
        </p:nvSpPr>
        <p:spPr>
          <a:xfrm>
            <a:off x="2592925" y="624110"/>
            <a:ext cx="8911687" cy="551547"/>
          </a:xfrm>
        </p:spPr>
        <p:txBody>
          <a:bodyPr>
            <a:normAutofit fontScale="90000"/>
          </a:bodyPr>
          <a:lstStyle/>
          <a:p>
            <a:r>
              <a:rPr kumimoji="1" lang="fr-FR" altLang="ja-JP" dirty="0" err="1">
                <a:latin typeface="+mj-ea"/>
              </a:rPr>
              <a:t>What</a:t>
            </a:r>
            <a:r>
              <a:rPr kumimoji="1" lang="fr-FR" altLang="ja-JP" dirty="0">
                <a:latin typeface="+mj-ea"/>
              </a:rPr>
              <a:t> </a:t>
            </a:r>
            <a:r>
              <a:rPr kumimoji="1" lang="fr-FR" altLang="ja-JP" dirty="0" err="1">
                <a:latin typeface="+mj-ea"/>
              </a:rPr>
              <a:t>is</a:t>
            </a:r>
            <a:r>
              <a:rPr kumimoji="1" lang="fr-FR" altLang="ja-JP" dirty="0">
                <a:latin typeface="+mj-ea"/>
              </a:rPr>
              <a:t> LLM?</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678D600E-7C81-ACA3-D1A6-01A6E5C6362A}"/>
              </a:ext>
            </a:extLst>
          </p:cNvPr>
          <p:cNvSpPr>
            <a:spLocks noGrp="1"/>
          </p:cNvSpPr>
          <p:nvPr>
            <p:ph idx="1"/>
          </p:nvPr>
        </p:nvSpPr>
        <p:spPr>
          <a:xfrm>
            <a:off x="2592925" y="1273629"/>
            <a:ext cx="9669588" cy="770708"/>
          </a:xfrm>
        </p:spPr>
        <p:txBody>
          <a:bodyPr>
            <a:normAutofit/>
          </a:bodyPr>
          <a:lstStyle/>
          <a:p>
            <a:r>
              <a:rPr kumimoji="1" lang="en-US" altLang="ja-JP" sz="1400" dirty="0">
                <a:latin typeface="+mn-ea"/>
              </a:rPr>
              <a:t>A large language model (LLM) is a type of </a:t>
            </a:r>
            <a:r>
              <a:rPr kumimoji="1" lang="en-US" altLang="ja-JP" sz="1400" b="1" dirty="0">
                <a:latin typeface="+mn-ea"/>
              </a:rPr>
              <a:t>machine learning </a:t>
            </a:r>
            <a:r>
              <a:rPr kumimoji="1" lang="en-US" altLang="ja-JP" sz="1400" dirty="0">
                <a:latin typeface="+mn-ea"/>
              </a:rPr>
              <a:t>model designed for </a:t>
            </a:r>
            <a:r>
              <a:rPr kumimoji="1" lang="en-US" altLang="ja-JP" sz="1400" b="1" dirty="0">
                <a:latin typeface="+mn-ea"/>
              </a:rPr>
              <a:t>natural language processing </a:t>
            </a:r>
            <a:r>
              <a:rPr kumimoji="1" lang="en-US" altLang="ja-JP" sz="1400" dirty="0">
                <a:latin typeface="+mn-ea"/>
              </a:rPr>
              <a:t>tasks such as </a:t>
            </a:r>
            <a:r>
              <a:rPr kumimoji="1" lang="en-US" altLang="ja-JP" sz="1400" b="1" dirty="0">
                <a:latin typeface="+mn-ea"/>
              </a:rPr>
              <a:t>language generation</a:t>
            </a:r>
            <a:r>
              <a:rPr kumimoji="1" lang="en-US" altLang="ja-JP" sz="1400" dirty="0">
                <a:latin typeface="+mn-ea"/>
              </a:rPr>
              <a:t>. LLMs are language models with many parameters (weights, inputs, bias, outputs), and are trained with </a:t>
            </a:r>
            <a:r>
              <a:rPr kumimoji="1" lang="en-US" altLang="ja-JP" sz="1400" b="1" dirty="0">
                <a:latin typeface="+mn-ea"/>
              </a:rPr>
              <a:t>self-supervised learning </a:t>
            </a:r>
            <a:r>
              <a:rPr kumimoji="1" lang="en-US" altLang="ja-JP" sz="1400" dirty="0">
                <a:latin typeface="+mn-ea"/>
              </a:rPr>
              <a:t>on a vast amount of text.</a:t>
            </a:r>
          </a:p>
        </p:txBody>
      </p:sp>
      <p:sp>
        <p:nvSpPr>
          <p:cNvPr id="5" name="テキスト ボックス 4">
            <a:extLst>
              <a:ext uri="{FF2B5EF4-FFF2-40B4-BE49-F238E27FC236}">
                <a16:creationId xmlns:a16="http://schemas.microsoft.com/office/drawing/2014/main" id="{16686A5A-5173-4FB4-3C03-71288DB19FE8}"/>
              </a:ext>
            </a:extLst>
          </p:cNvPr>
          <p:cNvSpPr txBox="1"/>
          <p:nvPr/>
        </p:nvSpPr>
        <p:spPr>
          <a:xfrm>
            <a:off x="8762837" y="6380946"/>
            <a:ext cx="3366026" cy="400110"/>
          </a:xfrm>
          <a:prstGeom prst="rect">
            <a:avLst/>
          </a:prstGeom>
          <a:noFill/>
        </p:spPr>
        <p:txBody>
          <a:bodyPr wrap="square">
            <a:spAutoFit/>
          </a:bodyPr>
          <a:lstStyle/>
          <a:p>
            <a:r>
              <a:rPr lang="en-US" altLang="ja-JP" sz="500" dirty="0"/>
              <a:t>Source: </a:t>
            </a:r>
          </a:p>
          <a:p>
            <a:r>
              <a:rPr lang="ja-JP" altLang="en-US" sz="500" dirty="0">
                <a:hlinkClick r:id="rId2"/>
              </a:rPr>
              <a:t>https://en.wikipedia.org/wiki/Large_language_model</a:t>
            </a:r>
            <a:endParaRPr lang="en-US" altLang="ja-JP" sz="500" dirty="0"/>
          </a:p>
          <a:p>
            <a:r>
              <a:rPr lang="fr-FR" altLang="ja-JP" sz="500" dirty="0">
                <a:hlinkClick r:id="rId3"/>
              </a:rPr>
              <a:t>https://www.nextbigfuture.com/2023/04/timeline-of-open-and-proprietary-large-language-models.html</a:t>
            </a:r>
            <a:r>
              <a:rPr lang="fr-FR" altLang="ja-JP" sz="500" dirty="0"/>
              <a:t> </a:t>
            </a:r>
          </a:p>
          <a:p>
            <a:r>
              <a:rPr lang="fr-FR" altLang="ja-JP" sz="500" dirty="0">
                <a:hlinkClick r:id="rId4"/>
              </a:rPr>
              <a:t>https://github.com/Hannibal046/Awesome-LLM</a:t>
            </a:r>
            <a:r>
              <a:rPr lang="fr-FR" altLang="ja-JP" sz="500" dirty="0"/>
              <a:t> </a:t>
            </a:r>
          </a:p>
        </p:txBody>
      </p:sp>
      <p:pic>
        <p:nvPicPr>
          <p:cNvPr id="9" name="図 8">
            <a:extLst>
              <a:ext uri="{FF2B5EF4-FFF2-40B4-BE49-F238E27FC236}">
                <a16:creationId xmlns:a16="http://schemas.microsoft.com/office/drawing/2014/main" id="{432D2C4F-D897-38A8-1B71-4EF51FD21B77}"/>
              </a:ext>
            </a:extLst>
          </p:cNvPr>
          <p:cNvPicPr>
            <a:picLocks noChangeAspect="1"/>
          </p:cNvPicPr>
          <p:nvPr/>
        </p:nvPicPr>
        <p:blipFill>
          <a:blip r:embed="rId5"/>
          <a:stretch>
            <a:fillRect/>
          </a:stretch>
        </p:blipFill>
        <p:spPr>
          <a:xfrm>
            <a:off x="4121607" y="2490332"/>
            <a:ext cx="5684505" cy="2714479"/>
          </a:xfrm>
          <a:prstGeom prst="rect">
            <a:avLst/>
          </a:prstGeom>
        </p:spPr>
      </p:pic>
      <p:sp>
        <p:nvSpPr>
          <p:cNvPr id="10" name="テキスト ボックス 9">
            <a:extLst>
              <a:ext uri="{FF2B5EF4-FFF2-40B4-BE49-F238E27FC236}">
                <a16:creationId xmlns:a16="http://schemas.microsoft.com/office/drawing/2014/main" id="{EA3F9843-83F5-88EB-ED24-1F4D3FBF2FBB}"/>
              </a:ext>
            </a:extLst>
          </p:cNvPr>
          <p:cNvSpPr txBox="1"/>
          <p:nvPr/>
        </p:nvSpPr>
        <p:spPr>
          <a:xfrm>
            <a:off x="4247589" y="5323519"/>
            <a:ext cx="5856531" cy="230832"/>
          </a:xfrm>
          <a:prstGeom prst="rect">
            <a:avLst/>
          </a:prstGeom>
          <a:noFill/>
        </p:spPr>
        <p:txBody>
          <a:bodyPr wrap="square" rtlCol="0">
            <a:spAutoFit/>
          </a:bodyPr>
          <a:lstStyle/>
          <a:p>
            <a:r>
              <a:rPr kumimoji="1" lang="en-US" altLang="ja-JP" sz="900" b="1" dirty="0">
                <a:latin typeface="+mn-ea"/>
              </a:rPr>
              <a:t>A timeline of existing large language models (having a size larger </a:t>
            </a:r>
            <a:r>
              <a:rPr kumimoji="1" lang="en-US" altLang="ja-JP" sz="900" b="1">
                <a:latin typeface="+mn-ea"/>
              </a:rPr>
              <a:t>than 10B</a:t>
            </a:r>
            <a:r>
              <a:rPr kumimoji="1" lang="en-US" altLang="ja-JP" sz="900" b="1" dirty="0">
                <a:latin typeface="+mn-ea"/>
              </a:rPr>
              <a:t>) until 2023/04</a:t>
            </a:r>
            <a:endParaRPr kumimoji="1" lang="ja-JP" altLang="en-US" sz="900" b="1" dirty="0">
              <a:latin typeface="+mn-ea"/>
            </a:endParaRPr>
          </a:p>
        </p:txBody>
      </p:sp>
      <p:sp>
        <p:nvSpPr>
          <p:cNvPr id="11" name="テキスト ボックス 10">
            <a:extLst>
              <a:ext uri="{FF2B5EF4-FFF2-40B4-BE49-F238E27FC236}">
                <a16:creationId xmlns:a16="http://schemas.microsoft.com/office/drawing/2014/main" id="{9D472351-C3DA-EC33-4DE5-1F8DF1849565}"/>
              </a:ext>
            </a:extLst>
          </p:cNvPr>
          <p:cNvSpPr txBox="1"/>
          <p:nvPr/>
        </p:nvSpPr>
        <p:spPr>
          <a:xfrm>
            <a:off x="2919772" y="2490332"/>
            <a:ext cx="1156115" cy="461665"/>
          </a:xfrm>
          <a:prstGeom prst="rect">
            <a:avLst/>
          </a:prstGeom>
          <a:solidFill>
            <a:srgbClr val="FFFF00"/>
          </a:solidFill>
        </p:spPr>
        <p:txBody>
          <a:bodyPr wrap="square" rtlCol="0">
            <a:spAutoFit/>
          </a:bodyPr>
          <a:lstStyle/>
          <a:p>
            <a:r>
              <a:rPr kumimoji="1" lang="en-US" altLang="ja-JP" sz="1200" dirty="0"/>
              <a:t>BERT (2018) 340M)</a:t>
            </a:r>
            <a:endParaRPr kumimoji="1" lang="ja-JP" altLang="en-US" sz="1200" dirty="0"/>
          </a:p>
        </p:txBody>
      </p:sp>
      <p:sp>
        <p:nvSpPr>
          <p:cNvPr id="12" name="テキスト ボックス 11">
            <a:extLst>
              <a:ext uri="{FF2B5EF4-FFF2-40B4-BE49-F238E27FC236}">
                <a16:creationId xmlns:a16="http://schemas.microsoft.com/office/drawing/2014/main" id="{E841D836-F09C-6806-A2FA-2AFF80A7A4DB}"/>
              </a:ext>
            </a:extLst>
          </p:cNvPr>
          <p:cNvSpPr txBox="1"/>
          <p:nvPr/>
        </p:nvSpPr>
        <p:spPr>
          <a:xfrm>
            <a:off x="9851832" y="4695044"/>
            <a:ext cx="1127500" cy="461665"/>
          </a:xfrm>
          <a:prstGeom prst="rect">
            <a:avLst/>
          </a:prstGeom>
          <a:solidFill>
            <a:srgbClr val="FFFF00"/>
          </a:solidFill>
        </p:spPr>
        <p:txBody>
          <a:bodyPr wrap="square" rtlCol="0">
            <a:spAutoFit/>
          </a:bodyPr>
          <a:lstStyle/>
          <a:p>
            <a:r>
              <a:rPr kumimoji="1" lang="en-US" altLang="ja-JP" sz="1200" dirty="0"/>
              <a:t>Mamba, GPT-4o…</a:t>
            </a:r>
            <a:endParaRPr kumimoji="1" lang="ja-JP" altLang="en-US" sz="1200" dirty="0"/>
          </a:p>
        </p:txBody>
      </p:sp>
    </p:spTree>
    <p:extLst>
      <p:ext uri="{BB962C8B-B14F-4D97-AF65-F5344CB8AC3E}">
        <p14:creationId xmlns:p14="http://schemas.microsoft.com/office/powerpoint/2010/main" val="14127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39A98F-F629-B989-D90E-8340C3D4A53A}"/>
              </a:ext>
            </a:extLst>
          </p:cNvPr>
          <p:cNvSpPr>
            <a:spLocks noGrp="1"/>
          </p:cNvSpPr>
          <p:nvPr>
            <p:ph type="title"/>
          </p:nvPr>
        </p:nvSpPr>
        <p:spPr>
          <a:xfrm>
            <a:off x="2592925" y="624111"/>
            <a:ext cx="8911687" cy="347484"/>
          </a:xfrm>
        </p:spPr>
        <p:txBody>
          <a:bodyPr>
            <a:normAutofit fontScale="90000"/>
          </a:bodyPr>
          <a:lstStyle/>
          <a:p>
            <a:r>
              <a:rPr kumimoji="1" lang="fr-FR" altLang="ja-JP" sz="2400" dirty="0">
                <a:latin typeface="+mj-ea"/>
              </a:rPr>
              <a:t>Self-</a:t>
            </a:r>
            <a:r>
              <a:rPr kumimoji="1" lang="fr-FR" altLang="ja-JP" sz="2400" dirty="0" err="1">
                <a:latin typeface="+mj-ea"/>
              </a:rPr>
              <a:t>supervised</a:t>
            </a:r>
            <a:r>
              <a:rPr kumimoji="1" lang="fr-FR" altLang="ja-JP" sz="2400" dirty="0">
                <a:latin typeface="+mj-ea"/>
              </a:rPr>
              <a:t> </a:t>
            </a:r>
            <a:r>
              <a:rPr lang="fr-FR" altLang="ja-JP" sz="2400" dirty="0">
                <a:latin typeface="+mj-ea"/>
              </a:rPr>
              <a:t>L</a:t>
            </a:r>
            <a:r>
              <a:rPr kumimoji="1" lang="fr-FR" altLang="ja-JP" sz="2400" dirty="0">
                <a:latin typeface="+mj-ea"/>
              </a:rPr>
              <a:t>earning </a:t>
            </a:r>
            <a:endParaRPr kumimoji="1" lang="ja-JP" altLang="en-US" sz="2400" dirty="0">
              <a:latin typeface="+mj-ea"/>
            </a:endParaRPr>
          </a:p>
        </p:txBody>
      </p:sp>
      <p:sp>
        <p:nvSpPr>
          <p:cNvPr id="4" name="テキスト ボックス 3">
            <a:extLst>
              <a:ext uri="{FF2B5EF4-FFF2-40B4-BE49-F238E27FC236}">
                <a16:creationId xmlns:a16="http://schemas.microsoft.com/office/drawing/2014/main" id="{E13BCC23-47B3-FE6D-8AAE-AB0A504C9B9E}"/>
              </a:ext>
            </a:extLst>
          </p:cNvPr>
          <p:cNvSpPr txBox="1"/>
          <p:nvPr/>
        </p:nvSpPr>
        <p:spPr>
          <a:xfrm>
            <a:off x="10858000" y="6318153"/>
            <a:ext cx="1293224" cy="553998"/>
          </a:xfrm>
          <a:prstGeom prst="rect">
            <a:avLst/>
          </a:prstGeom>
          <a:noFill/>
        </p:spPr>
        <p:txBody>
          <a:bodyPr wrap="square">
            <a:spAutoFit/>
          </a:bodyPr>
          <a:lstStyle/>
          <a:p>
            <a:r>
              <a:rPr lang="en-US" altLang="ja-JP" sz="500" dirty="0"/>
              <a:t>Source: </a:t>
            </a:r>
          </a:p>
          <a:p>
            <a:r>
              <a:rPr lang="en-US" altLang="ja-JP" sz="500" dirty="0">
                <a:hlinkClick r:id="rId2"/>
              </a:rPr>
              <a:t>https://www.goml.io/the-role-of-self-supervised-learning-in-llm-development/</a:t>
            </a:r>
            <a:endParaRPr lang="en-US" altLang="ja-JP" sz="500" dirty="0"/>
          </a:p>
          <a:p>
            <a:r>
              <a:rPr lang="en-US" altLang="ja-JP" sz="500" dirty="0">
                <a:hlinkClick r:id="rId3"/>
              </a:rPr>
              <a:t>https://en.wikipedia.org/wiki/BERT_(language_model)</a:t>
            </a:r>
            <a:r>
              <a:rPr lang="en-US" altLang="ja-JP" sz="500" dirty="0"/>
              <a:t>  </a:t>
            </a:r>
          </a:p>
        </p:txBody>
      </p:sp>
      <p:pic>
        <p:nvPicPr>
          <p:cNvPr id="13" name="図 12">
            <a:extLst>
              <a:ext uri="{FF2B5EF4-FFF2-40B4-BE49-F238E27FC236}">
                <a16:creationId xmlns:a16="http://schemas.microsoft.com/office/drawing/2014/main" id="{3A8948CA-61C9-8D72-4EA1-8CCB643A8464}"/>
              </a:ext>
            </a:extLst>
          </p:cNvPr>
          <p:cNvPicPr>
            <a:picLocks noChangeAspect="1"/>
          </p:cNvPicPr>
          <p:nvPr/>
        </p:nvPicPr>
        <p:blipFill>
          <a:blip r:embed="rId4"/>
          <a:stretch>
            <a:fillRect/>
          </a:stretch>
        </p:blipFill>
        <p:spPr>
          <a:xfrm>
            <a:off x="1134292" y="4435209"/>
            <a:ext cx="3622764" cy="1798680"/>
          </a:xfrm>
          <a:prstGeom prst="rect">
            <a:avLst/>
          </a:prstGeom>
        </p:spPr>
      </p:pic>
      <p:sp>
        <p:nvSpPr>
          <p:cNvPr id="15" name="テキスト ボックス 14">
            <a:extLst>
              <a:ext uri="{FF2B5EF4-FFF2-40B4-BE49-F238E27FC236}">
                <a16:creationId xmlns:a16="http://schemas.microsoft.com/office/drawing/2014/main" id="{1266F4F1-16E3-0BB9-C7D1-4F3E52F6EA1A}"/>
              </a:ext>
            </a:extLst>
          </p:cNvPr>
          <p:cNvSpPr txBox="1"/>
          <p:nvPr/>
        </p:nvSpPr>
        <p:spPr>
          <a:xfrm>
            <a:off x="1815737" y="6215994"/>
            <a:ext cx="3145375" cy="276999"/>
          </a:xfrm>
          <a:prstGeom prst="rect">
            <a:avLst/>
          </a:prstGeom>
          <a:noFill/>
        </p:spPr>
        <p:txBody>
          <a:bodyPr wrap="square">
            <a:spAutoFit/>
          </a:bodyPr>
          <a:lstStyle/>
          <a:p>
            <a:r>
              <a:rPr lang="en-US" altLang="ja-JP" sz="1200" b="1" dirty="0"/>
              <a:t>The masked language modeling task.</a:t>
            </a:r>
            <a:endParaRPr lang="ja-JP" altLang="en-US" sz="1200" b="1" dirty="0"/>
          </a:p>
        </p:txBody>
      </p:sp>
      <p:pic>
        <p:nvPicPr>
          <p:cNvPr id="16" name="図 15">
            <a:extLst>
              <a:ext uri="{FF2B5EF4-FFF2-40B4-BE49-F238E27FC236}">
                <a16:creationId xmlns:a16="http://schemas.microsoft.com/office/drawing/2014/main" id="{4A645ADB-BCAE-83F7-005C-B15DF053383B}"/>
              </a:ext>
            </a:extLst>
          </p:cNvPr>
          <p:cNvPicPr>
            <a:picLocks noChangeAspect="1"/>
          </p:cNvPicPr>
          <p:nvPr/>
        </p:nvPicPr>
        <p:blipFill>
          <a:blip r:embed="rId5"/>
          <a:stretch>
            <a:fillRect/>
          </a:stretch>
        </p:blipFill>
        <p:spPr>
          <a:xfrm>
            <a:off x="7688090" y="4351381"/>
            <a:ext cx="3230880" cy="1672082"/>
          </a:xfrm>
          <a:prstGeom prst="rect">
            <a:avLst/>
          </a:prstGeom>
        </p:spPr>
      </p:pic>
      <p:sp>
        <p:nvSpPr>
          <p:cNvPr id="18" name="テキスト ボックス 17">
            <a:extLst>
              <a:ext uri="{FF2B5EF4-FFF2-40B4-BE49-F238E27FC236}">
                <a16:creationId xmlns:a16="http://schemas.microsoft.com/office/drawing/2014/main" id="{5A9C8FD9-7D71-41A9-EAE8-E189CE8BE00B}"/>
              </a:ext>
            </a:extLst>
          </p:cNvPr>
          <p:cNvSpPr txBox="1"/>
          <p:nvPr/>
        </p:nvSpPr>
        <p:spPr>
          <a:xfrm>
            <a:off x="8040815" y="6039078"/>
            <a:ext cx="2681656" cy="276999"/>
          </a:xfrm>
          <a:prstGeom prst="rect">
            <a:avLst/>
          </a:prstGeom>
          <a:noFill/>
        </p:spPr>
        <p:txBody>
          <a:bodyPr wrap="square">
            <a:spAutoFit/>
          </a:bodyPr>
          <a:lstStyle/>
          <a:p>
            <a:r>
              <a:rPr lang="en-US" altLang="ja-JP" sz="1200" b="1" dirty="0"/>
              <a:t>The next sentence prediction task.</a:t>
            </a:r>
            <a:endParaRPr lang="ja-JP" altLang="en-US" sz="1200" b="1" dirty="0"/>
          </a:p>
        </p:txBody>
      </p:sp>
      <p:sp>
        <p:nvSpPr>
          <p:cNvPr id="20" name="テキスト ボックス 19">
            <a:extLst>
              <a:ext uri="{FF2B5EF4-FFF2-40B4-BE49-F238E27FC236}">
                <a16:creationId xmlns:a16="http://schemas.microsoft.com/office/drawing/2014/main" id="{576DA3D5-8972-048F-A58E-2BC879DE0AC2}"/>
              </a:ext>
            </a:extLst>
          </p:cNvPr>
          <p:cNvSpPr txBox="1"/>
          <p:nvPr/>
        </p:nvSpPr>
        <p:spPr>
          <a:xfrm>
            <a:off x="6774679" y="3194917"/>
            <a:ext cx="4851264" cy="861774"/>
          </a:xfrm>
          <a:prstGeom prst="rect">
            <a:avLst/>
          </a:prstGeom>
          <a:noFill/>
          <a:ln>
            <a:solidFill>
              <a:schemeClr val="tx1"/>
            </a:solidFill>
          </a:ln>
        </p:spPr>
        <p:txBody>
          <a:bodyPr wrap="square">
            <a:spAutoFit/>
          </a:bodyPr>
          <a:lstStyle/>
          <a:p>
            <a:r>
              <a:rPr lang="en-US" altLang="ja-JP" sz="1000" dirty="0"/>
              <a:t>For example, given "[CLS] my dog is cute [SEP] he likes playing" the model should output token [</a:t>
            </a:r>
            <a:r>
              <a:rPr lang="en-US" altLang="ja-JP" sz="1000" dirty="0" err="1"/>
              <a:t>IsNext</a:t>
            </a:r>
            <a:r>
              <a:rPr lang="en-US" altLang="ja-JP" sz="1000" dirty="0"/>
              <a:t>].</a:t>
            </a:r>
          </a:p>
          <a:p>
            <a:endParaRPr lang="en-US" altLang="ja-JP" sz="1000" dirty="0"/>
          </a:p>
          <a:p>
            <a:r>
              <a:rPr lang="en-US" altLang="ja-JP" sz="1000" dirty="0"/>
              <a:t>Given "[CLS] my dog is cute [SEP] how do magnets work" the model should output token [</a:t>
            </a:r>
            <a:r>
              <a:rPr lang="en-US" altLang="ja-JP" sz="1000" dirty="0" err="1"/>
              <a:t>NotNext</a:t>
            </a:r>
            <a:r>
              <a:rPr lang="en-US" altLang="ja-JP" sz="1000" dirty="0"/>
              <a:t>].</a:t>
            </a:r>
            <a:endParaRPr lang="ja-JP" altLang="en-US" sz="1000" dirty="0"/>
          </a:p>
        </p:txBody>
      </p:sp>
      <p:sp>
        <p:nvSpPr>
          <p:cNvPr id="24" name="テキスト ボックス 23">
            <a:extLst>
              <a:ext uri="{FF2B5EF4-FFF2-40B4-BE49-F238E27FC236}">
                <a16:creationId xmlns:a16="http://schemas.microsoft.com/office/drawing/2014/main" id="{686F93CF-6987-96B9-A816-98C410835AE6}"/>
              </a:ext>
            </a:extLst>
          </p:cNvPr>
          <p:cNvSpPr txBox="1"/>
          <p:nvPr/>
        </p:nvSpPr>
        <p:spPr>
          <a:xfrm>
            <a:off x="1134292" y="3024050"/>
            <a:ext cx="4077839" cy="1384995"/>
          </a:xfrm>
          <a:prstGeom prst="rect">
            <a:avLst/>
          </a:prstGeom>
          <a:noFill/>
          <a:ln>
            <a:solidFill>
              <a:schemeClr val="tx1"/>
            </a:solidFill>
          </a:ln>
        </p:spPr>
        <p:txBody>
          <a:bodyPr wrap="square">
            <a:spAutoFit/>
          </a:bodyPr>
          <a:lstStyle/>
          <a:p>
            <a:r>
              <a:rPr lang="en-US" altLang="ja-JP" sz="1050" dirty="0"/>
              <a:t>In masked language modeling, 15% of tokens would be randomly selected for masked-prediction task, and the training objective was to predict the masked token given its context. In more detail, the selected token is</a:t>
            </a:r>
          </a:p>
          <a:p>
            <a:endParaRPr lang="en-US" altLang="ja-JP" sz="1050" dirty="0"/>
          </a:p>
          <a:p>
            <a:r>
              <a:rPr lang="ja-JP" altLang="en-US" sz="1050" dirty="0"/>
              <a:t>・</a:t>
            </a:r>
            <a:r>
              <a:rPr lang="en-US" altLang="ja-JP" sz="1050" dirty="0"/>
              <a:t>replaced with a [MASK] token with probability 80%,</a:t>
            </a:r>
          </a:p>
          <a:p>
            <a:r>
              <a:rPr lang="ja-JP" altLang="en-US" sz="1050" dirty="0"/>
              <a:t>・</a:t>
            </a:r>
            <a:r>
              <a:rPr lang="en-US" altLang="ja-JP" sz="1050" dirty="0"/>
              <a:t>replaced with a random word token with probability 10%,</a:t>
            </a:r>
          </a:p>
          <a:p>
            <a:r>
              <a:rPr lang="ja-JP" altLang="en-US" sz="1050" dirty="0"/>
              <a:t>・</a:t>
            </a:r>
            <a:r>
              <a:rPr lang="en-US" altLang="ja-JP" sz="1050" dirty="0"/>
              <a:t>not replaced with probability 10%.</a:t>
            </a:r>
            <a:endParaRPr lang="ja-JP" altLang="en-US" sz="1050" dirty="0"/>
          </a:p>
        </p:txBody>
      </p:sp>
      <p:sp>
        <p:nvSpPr>
          <p:cNvPr id="25" name="コンテンツ プレースホルダー 2">
            <a:extLst>
              <a:ext uri="{FF2B5EF4-FFF2-40B4-BE49-F238E27FC236}">
                <a16:creationId xmlns:a16="http://schemas.microsoft.com/office/drawing/2014/main" id="{D74974C2-70D3-8AB2-24D3-50D7EBE4EDCB}"/>
              </a:ext>
            </a:extLst>
          </p:cNvPr>
          <p:cNvSpPr>
            <a:spLocks noGrp="1"/>
          </p:cNvSpPr>
          <p:nvPr>
            <p:ph idx="1"/>
          </p:nvPr>
        </p:nvSpPr>
        <p:spPr>
          <a:xfrm>
            <a:off x="2504845" y="1078601"/>
            <a:ext cx="8915400" cy="1945449"/>
          </a:xfrm>
        </p:spPr>
        <p:txBody>
          <a:bodyPr>
            <a:normAutofit/>
          </a:bodyPr>
          <a:lstStyle/>
          <a:p>
            <a:r>
              <a:rPr kumimoji="1" lang="en-US" altLang="ja-JP" sz="1400" dirty="0">
                <a:latin typeface="+mn-ea"/>
              </a:rPr>
              <a:t>Self-supervised learning is a form of </a:t>
            </a:r>
            <a:r>
              <a:rPr kumimoji="1" lang="en-US" altLang="ja-JP" sz="1400" b="1" dirty="0">
                <a:latin typeface="+mn-ea"/>
              </a:rPr>
              <a:t>unsupervised learning where the system generates supervisory signals (supervisor)</a:t>
            </a:r>
            <a:r>
              <a:rPr kumimoji="1" lang="en-US" altLang="ja-JP" sz="1400" dirty="0">
                <a:latin typeface="+mn-ea"/>
              </a:rPr>
              <a:t> from the data itself. This is typically achieved through the </a:t>
            </a:r>
            <a:r>
              <a:rPr kumimoji="1" lang="en-US" altLang="ja-JP" sz="1400" b="1" dirty="0">
                <a:latin typeface="+mn-ea"/>
              </a:rPr>
              <a:t>creation of pretext tasks</a:t>
            </a:r>
            <a:r>
              <a:rPr kumimoji="1" lang="en-US" altLang="ja-JP" sz="1400" dirty="0">
                <a:latin typeface="+mn-ea"/>
              </a:rPr>
              <a:t>, which involve manipulating the input data and then training the model to predict the original data from these modifications. Common pretext tasks include:</a:t>
            </a:r>
          </a:p>
          <a:p>
            <a:pPr lvl="1"/>
            <a:r>
              <a:rPr kumimoji="1" lang="en-US" altLang="ja-JP" sz="1200" dirty="0">
                <a:latin typeface="+mn-ea"/>
              </a:rPr>
              <a:t>Masked Language Modeling (MLM)</a:t>
            </a:r>
          </a:p>
          <a:p>
            <a:pPr lvl="1"/>
            <a:r>
              <a:rPr kumimoji="1" lang="en-US" altLang="ja-JP" sz="1200" dirty="0">
                <a:latin typeface="+mn-ea"/>
              </a:rPr>
              <a:t>Next Sentence Prediction (NSP)</a:t>
            </a:r>
          </a:p>
        </p:txBody>
      </p:sp>
    </p:spTree>
    <p:extLst>
      <p:ext uri="{BB962C8B-B14F-4D97-AF65-F5344CB8AC3E}">
        <p14:creationId xmlns:p14="http://schemas.microsoft.com/office/powerpoint/2010/main" val="227267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C00DF-D627-A859-C111-52773AF2A103}"/>
              </a:ext>
            </a:extLst>
          </p:cNvPr>
          <p:cNvSpPr>
            <a:spLocks noGrp="1"/>
          </p:cNvSpPr>
          <p:nvPr>
            <p:ph type="title"/>
          </p:nvPr>
        </p:nvSpPr>
        <p:spPr>
          <a:xfrm>
            <a:off x="2592925" y="624110"/>
            <a:ext cx="8911687" cy="407856"/>
          </a:xfrm>
        </p:spPr>
        <p:txBody>
          <a:bodyPr>
            <a:noAutofit/>
          </a:bodyPr>
          <a:lstStyle/>
          <a:p>
            <a:r>
              <a:rPr kumimoji="1" lang="en-US" altLang="ja-JP" sz="1800" dirty="0">
                <a:latin typeface="+mn-ea"/>
                <a:ea typeface="+mn-ea"/>
              </a:rPr>
              <a:t>Transformer (Self-Attention), Generative pre-trained transformer (GPT)</a:t>
            </a:r>
            <a:endParaRPr kumimoji="1" lang="ja-JP" altLang="en-US" sz="1800" dirty="0">
              <a:latin typeface="+mn-ea"/>
              <a:ea typeface="+mn-ea"/>
            </a:endParaRPr>
          </a:p>
        </p:txBody>
      </p:sp>
      <p:sp>
        <p:nvSpPr>
          <p:cNvPr id="7" name="テキスト ボックス 6">
            <a:extLst>
              <a:ext uri="{FF2B5EF4-FFF2-40B4-BE49-F238E27FC236}">
                <a16:creationId xmlns:a16="http://schemas.microsoft.com/office/drawing/2014/main" id="{BBE0FBDA-60AE-AD68-DF88-049B7DC7C6C1}"/>
              </a:ext>
            </a:extLst>
          </p:cNvPr>
          <p:cNvSpPr txBox="1"/>
          <p:nvPr/>
        </p:nvSpPr>
        <p:spPr>
          <a:xfrm>
            <a:off x="2166788" y="5903479"/>
            <a:ext cx="2854152" cy="553998"/>
          </a:xfrm>
          <a:prstGeom prst="rect">
            <a:avLst/>
          </a:prstGeom>
          <a:noFill/>
        </p:spPr>
        <p:txBody>
          <a:bodyPr wrap="square">
            <a:spAutoFit/>
          </a:bodyPr>
          <a:lstStyle/>
          <a:p>
            <a:r>
              <a:rPr lang="en-US" altLang="ja-JP" sz="1000" b="1" dirty="0">
                <a:latin typeface="+mn-ea"/>
              </a:rPr>
              <a:t>A standard Transformer architecture, showing on the left an encoder, and on the right a decoder. </a:t>
            </a:r>
            <a:endParaRPr lang="ja-JP" altLang="en-US" sz="1000" b="1" dirty="0">
              <a:latin typeface="+mn-ea"/>
            </a:endParaRPr>
          </a:p>
        </p:txBody>
      </p:sp>
      <p:sp>
        <p:nvSpPr>
          <p:cNvPr id="4" name="テキスト ボックス 3">
            <a:extLst>
              <a:ext uri="{FF2B5EF4-FFF2-40B4-BE49-F238E27FC236}">
                <a16:creationId xmlns:a16="http://schemas.microsoft.com/office/drawing/2014/main" id="{F9DF8710-D5FF-C9E4-1B6B-EF05EDBB6529}"/>
              </a:ext>
            </a:extLst>
          </p:cNvPr>
          <p:cNvSpPr txBox="1"/>
          <p:nvPr/>
        </p:nvSpPr>
        <p:spPr>
          <a:xfrm>
            <a:off x="8883327" y="6122962"/>
            <a:ext cx="3360925" cy="738664"/>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https://www.goml.io/the-role-of-self-supervised-learning-in-llm-development/</a:t>
            </a:r>
            <a:endParaRPr lang="en-US" altLang="ja-JP" sz="600" dirty="0">
              <a:latin typeface="+mn-ea"/>
            </a:endParaRPr>
          </a:p>
          <a:p>
            <a:r>
              <a:rPr lang="en-US" altLang="ja-JP" sz="600" dirty="0">
                <a:latin typeface="+mn-ea"/>
                <a:hlinkClick r:id="rId3"/>
              </a:rPr>
              <a:t>https://arxiv.org/abs/1706.03762</a:t>
            </a:r>
            <a:r>
              <a:rPr lang="en-US" altLang="ja-JP" sz="600" dirty="0">
                <a:latin typeface="+mn-ea"/>
              </a:rPr>
              <a:t> </a:t>
            </a:r>
            <a:r>
              <a:rPr lang="en-US" altLang="ja-JP" sz="600" dirty="0">
                <a:latin typeface="+mn-ea"/>
                <a:hlinkClick r:id="rId4"/>
              </a:rPr>
              <a:t>https://en.wikipedia.org/wiki/Transformer_(deep_learning_architecture)</a:t>
            </a:r>
            <a:r>
              <a:rPr lang="fr-FR" altLang="ja-JP" sz="600" dirty="0">
                <a:latin typeface="+mn-ea"/>
              </a:rPr>
              <a:t> </a:t>
            </a:r>
          </a:p>
          <a:p>
            <a:r>
              <a:rPr lang="en-US" altLang="ja-JP" sz="600" dirty="0">
                <a:latin typeface="+mn-ea"/>
                <a:hlinkClick r:id="rId5"/>
              </a:rPr>
              <a:t>https://www.researchgate.net/figure/An-example-of-the-self-attention-mechanism-following-long-distance-dependency-in-the_fig1_350714675</a:t>
            </a:r>
            <a:r>
              <a:rPr lang="fr-FR" altLang="ja-JP" sz="600" dirty="0">
                <a:latin typeface="+mn-ea"/>
              </a:rPr>
              <a:t> </a:t>
            </a:r>
            <a:r>
              <a:rPr lang="en-US" altLang="ja-JP" sz="600" dirty="0">
                <a:latin typeface="+mn-ea"/>
              </a:rPr>
              <a:t> </a:t>
            </a:r>
          </a:p>
          <a:p>
            <a:r>
              <a:rPr lang="en-US" altLang="ja-JP" sz="600" dirty="0">
                <a:latin typeface="+mn-ea"/>
                <a:hlinkClick r:id="rId6"/>
              </a:rPr>
              <a:t>https://en.wikipedia.org/wiki/GPT-1</a:t>
            </a:r>
            <a:r>
              <a:rPr lang="en-US" altLang="ja-JP" sz="600" dirty="0">
                <a:latin typeface="+mn-ea"/>
              </a:rPr>
              <a:t> </a:t>
            </a:r>
          </a:p>
        </p:txBody>
      </p:sp>
      <p:pic>
        <p:nvPicPr>
          <p:cNvPr id="9" name="図 8">
            <a:extLst>
              <a:ext uri="{FF2B5EF4-FFF2-40B4-BE49-F238E27FC236}">
                <a16:creationId xmlns:a16="http://schemas.microsoft.com/office/drawing/2014/main" id="{038B38B4-C0D1-ED6B-73FD-0E55E2845D83}"/>
              </a:ext>
            </a:extLst>
          </p:cNvPr>
          <p:cNvPicPr>
            <a:picLocks noChangeAspect="1"/>
          </p:cNvPicPr>
          <p:nvPr/>
        </p:nvPicPr>
        <p:blipFill>
          <a:blip r:embed="rId7"/>
          <a:stretch>
            <a:fillRect/>
          </a:stretch>
        </p:blipFill>
        <p:spPr>
          <a:xfrm>
            <a:off x="2275114" y="2135776"/>
            <a:ext cx="2363947" cy="3423648"/>
          </a:xfrm>
          <a:prstGeom prst="rect">
            <a:avLst/>
          </a:prstGeom>
        </p:spPr>
      </p:pic>
      <p:pic>
        <p:nvPicPr>
          <p:cNvPr id="10" name="図 9">
            <a:extLst>
              <a:ext uri="{FF2B5EF4-FFF2-40B4-BE49-F238E27FC236}">
                <a16:creationId xmlns:a16="http://schemas.microsoft.com/office/drawing/2014/main" id="{BD91F2B2-5297-A6D9-7798-486645877D92}"/>
              </a:ext>
            </a:extLst>
          </p:cNvPr>
          <p:cNvPicPr>
            <a:picLocks noChangeAspect="1"/>
          </p:cNvPicPr>
          <p:nvPr/>
        </p:nvPicPr>
        <p:blipFill>
          <a:blip r:embed="rId8"/>
          <a:stretch>
            <a:fillRect/>
          </a:stretch>
        </p:blipFill>
        <p:spPr>
          <a:xfrm>
            <a:off x="5284544" y="3056795"/>
            <a:ext cx="2648041" cy="2502629"/>
          </a:xfrm>
          <a:prstGeom prst="rect">
            <a:avLst/>
          </a:prstGeom>
        </p:spPr>
      </p:pic>
      <p:sp>
        <p:nvSpPr>
          <p:cNvPr id="11" name="テキスト ボックス 10">
            <a:extLst>
              <a:ext uri="{FF2B5EF4-FFF2-40B4-BE49-F238E27FC236}">
                <a16:creationId xmlns:a16="http://schemas.microsoft.com/office/drawing/2014/main" id="{4A6F2BA2-6790-39FB-181A-57CBC6007844}"/>
              </a:ext>
            </a:extLst>
          </p:cNvPr>
          <p:cNvSpPr txBox="1"/>
          <p:nvPr/>
        </p:nvSpPr>
        <p:spPr>
          <a:xfrm>
            <a:off x="5426698" y="5903479"/>
            <a:ext cx="2505887" cy="246221"/>
          </a:xfrm>
          <a:prstGeom prst="rect">
            <a:avLst/>
          </a:prstGeom>
          <a:noFill/>
        </p:spPr>
        <p:txBody>
          <a:bodyPr wrap="square">
            <a:spAutoFit/>
          </a:bodyPr>
          <a:lstStyle/>
          <a:p>
            <a:r>
              <a:rPr lang="en-US" altLang="ja-JP" sz="1000" b="1" dirty="0">
                <a:latin typeface="+mn-ea"/>
              </a:rPr>
              <a:t>Self-attention sentence example</a:t>
            </a:r>
            <a:endParaRPr lang="ja-JP" altLang="en-US" sz="1000" b="1" dirty="0">
              <a:latin typeface="+mn-ea"/>
            </a:endParaRPr>
          </a:p>
        </p:txBody>
      </p:sp>
      <p:pic>
        <p:nvPicPr>
          <p:cNvPr id="12" name="図 11">
            <a:extLst>
              <a:ext uri="{FF2B5EF4-FFF2-40B4-BE49-F238E27FC236}">
                <a16:creationId xmlns:a16="http://schemas.microsoft.com/office/drawing/2014/main" id="{355AAD03-4C48-FC7E-9C41-2E8F7A762D83}"/>
              </a:ext>
            </a:extLst>
          </p:cNvPr>
          <p:cNvPicPr>
            <a:picLocks noChangeAspect="1"/>
          </p:cNvPicPr>
          <p:nvPr/>
        </p:nvPicPr>
        <p:blipFill>
          <a:blip r:embed="rId9"/>
          <a:stretch>
            <a:fillRect/>
          </a:stretch>
        </p:blipFill>
        <p:spPr>
          <a:xfrm>
            <a:off x="8435917" y="1792925"/>
            <a:ext cx="3360925" cy="4033109"/>
          </a:xfrm>
          <a:prstGeom prst="rect">
            <a:avLst/>
          </a:prstGeom>
        </p:spPr>
      </p:pic>
      <p:sp>
        <p:nvSpPr>
          <p:cNvPr id="14" name="テキスト ボックス 13">
            <a:extLst>
              <a:ext uri="{FF2B5EF4-FFF2-40B4-BE49-F238E27FC236}">
                <a16:creationId xmlns:a16="http://schemas.microsoft.com/office/drawing/2014/main" id="{6DE152A6-3B20-A2FB-35DC-0CC08566476D}"/>
              </a:ext>
            </a:extLst>
          </p:cNvPr>
          <p:cNvSpPr txBox="1"/>
          <p:nvPr/>
        </p:nvSpPr>
        <p:spPr>
          <a:xfrm>
            <a:off x="9269384" y="5917104"/>
            <a:ext cx="2078473" cy="246221"/>
          </a:xfrm>
          <a:prstGeom prst="rect">
            <a:avLst/>
          </a:prstGeom>
          <a:noFill/>
        </p:spPr>
        <p:txBody>
          <a:bodyPr wrap="square">
            <a:spAutoFit/>
          </a:bodyPr>
          <a:lstStyle/>
          <a:p>
            <a:r>
              <a:rPr lang="fr-FR" altLang="ja-JP" sz="1000" b="1" dirty="0">
                <a:latin typeface="+mn-ea"/>
              </a:rPr>
              <a:t>Original GPT architecture</a:t>
            </a:r>
            <a:endParaRPr lang="ja-JP" altLang="en-US" sz="1000" b="1" dirty="0">
              <a:latin typeface="+mn-ea"/>
            </a:endParaRPr>
          </a:p>
        </p:txBody>
      </p:sp>
      <p:sp>
        <p:nvSpPr>
          <p:cNvPr id="16" name="テキスト ボックス 15">
            <a:extLst>
              <a:ext uri="{FF2B5EF4-FFF2-40B4-BE49-F238E27FC236}">
                <a16:creationId xmlns:a16="http://schemas.microsoft.com/office/drawing/2014/main" id="{E44F66AB-F05F-7E81-5385-41FDA7C45367}"/>
              </a:ext>
            </a:extLst>
          </p:cNvPr>
          <p:cNvSpPr txBox="1"/>
          <p:nvPr/>
        </p:nvSpPr>
        <p:spPr>
          <a:xfrm>
            <a:off x="2517867" y="974763"/>
            <a:ext cx="8911686" cy="830997"/>
          </a:xfrm>
          <a:prstGeom prst="rect">
            <a:avLst/>
          </a:prstGeom>
          <a:noFill/>
        </p:spPr>
        <p:txBody>
          <a:bodyPr wrap="square">
            <a:spAutoFit/>
          </a:bodyPr>
          <a:lstStyle/>
          <a:p>
            <a:r>
              <a:rPr lang="en-US" altLang="ja-JP" sz="1200" dirty="0"/>
              <a:t>The GPT-1 architecture was a twelve-layer </a:t>
            </a:r>
            <a:r>
              <a:rPr lang="en-US" altLang="ja-JP" sz="1200" b="1" dirty="0"/>
              <a:t>decoder-only transformer</a:t>
            </a:r>
            <a:r>
              <a:rPr lang="en-US" altLang="ja-JP" sz="1200" dirty="0"/>
              <a:t>, using </a:t>
            </a:r>
            <a:r>
              <a:rPr lang="en-US" altLang="ja-JP" sz="1200" b="1" dirty="0"/>
              <a:t>twelve masked self-attention heads</a:t>
            </a:r>
            <a:r>
              <a:rPr lang="en-US" altLang="ja-JP" sz="1200" dirty="0"/>
              <a:t>, with 64-dimensional states each (for a total of 768). Rather than simple stochastic gradient descent, the Adam optimization algorithm was used; the learning rate was increased linearly from zero over the first 2,000 updates to a maximum of 2.5×10−4</a:t>
            </a:r>
            <a:endParaRPr lang="ja-JP" altLang="en-US" sz="1200" dirty="0"/>
          </a:p>
        </p:txBody>
      </p:sp>
    </p:spTree>
    <p:extLst>
      <p:ext uri="{BB962C8B-B14F-4D97-AF65-F5344CB8AC3E}">
        <p14:creationId xmlns:p14="http://schemas.microsoft.com/office/powerpoint/2010/main" val="162113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14DE-32CE-8158-7241-C95AF215BF0D}"/>
              </a:ext>
            </a:extLst>
          </p:cNvPr>
          <p:cNvSpPr>
            <a:spLocks noGrp="1"/>
          </p:cNvSpPr>
          <p:nvPr>
            <p:ph type="title"/>
          </p:nvPr>
        </p:nvSpPr>
        <p:spPr>
          <a:xfrm>
            <a:off x="2592925" y="624110"/>
            <a:ext cx="8911687" cy="597267"/>
          </a:xfrm>
        </p:spPr>
        <p:txBody>
          <a:bodyPr>
            <a:normAutofit fontScale="90000"/>
          </a:bodyPr>
          <a:lstStyle/>
          <a:p>
            <a:r>
              <a:rPr kumimoji="1" lang="en-US" altLang="ja-JP" dirty="0">
                <a:latin typeface="+mj-ea"/>
              </a:rPr>
              <a:t>Wrap up</a:t>
            </a:r>
            <a:endParaRPr kumimoji="1" lang="ja-JP" altLang="en-US" dirty="0"/>
          </a:p>
        </p:txBody>
      </p:sp>
      <p:sp>
        <p:nvSpPr>
          <p:cNvPr id="3" name="コンテンツ プレースホルダー 2">
            <a:extLst>
              <a:ext uri="{FF2B5EF4-FFF2-40B4-BE49-F238E27FC236}">
                <a16:creationId xmlns:a16="http://schemas.microsoft.com/office/drawing/2014/main" id="{8850E81A-92B8-5430-0FF0-DBEA817E196B}"/>
              </a:ext>
            </a:extLst>
          </p:cNvPr>
          <p:cNvSpPr>
            <a:spLocks noGrp="1"/>
          </p:cNvSpPr>
          <p:nvPr>
            <p:ph idx="1"/>
          </p:nvPr>
        </p:nvSpPr>
        <p:spPr>
          <a:xfrm>
            <a:off x="2589212" y="1267097"/>
            <a:ext cx="8915400" cy="4644125"/>
          </a:xfrm>
        </p:spPr>
        <p:txBody>
          <a:bodyPr/>
          <a:lstStyle/>
          <a:p>
            <a:r>
              <a:rPr kumimoji="1" lang="en-US" altLang="ja-JP" dirty="0"/>
              <a:t>Even without GT, LLM still can use the self-supervised learning to predict the next output.</a:t>
            </a:r>
          </a:p>
          <a:p>
            <a:r>
              <a:rPr lang="en-US" altLang="ja-JP" dirty="0"/>
              <a:t>Self-attention can help find inter-sentence words/tokens how close they are.</a:t>
            </a:r>
          </a:p>
          <a:p>
            <a:r>
              <a:rPr lang="en-US" altLang="ja-JP" dirty="0"/>
              <a:t>GPT uses the decoder part of Transformer, by adding attention to generate the next  word/token.</a:t>
            </a:r>
          </a:p>
          <a:p>
            <a:endParaRPr kumimoji="1" lang="en-US" altLang="ja-JP" dirty="0"/>
          </a:p>
          <a:p>
            <a:endParaRPr kumimoji="1" lang="ja-JP" altLang="en-US" dirty="0"/>
          </a:p>
        </p:txBody>
      </p:sp>
    </p:spTree>
    <p:extLst>
      <p:ext uri="{BB962C8B-B14F-4D97-AF65-F5344CB8AC3E}">
        <p14:creationId xmlns:p14="http://schemas.microsoft.com/office/powerpoint/2010/main" val="20034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 </a:t>
            </a:r>
            <a:r>
              <a:rPr kumimoji="1" lang="en-US" altLang="ja-JP" sz="3600" dirty="0">
                <a:latin typeface="+mn-ea"/>
              </a:rPr>
              <a:t>Scaling Laws</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1" y="1306286"/>
            <a:ext cx="9350239" cy="5251268"/>
          </a:xfrm>
        </p:spPr>
        <p:txBody>
          <a:bodyPr>
            <a:normAutofit/>
          </a:bodyPr>
          <a:lstStyle/>
          <a:p>
            <a:r>
              <a:rPr kumimoji="1" lang="en-US" altLang="ja-JP" sz="1600" dirty="0"/>
              <a:t>OpenAI in 2020, published a </a:t>
            </a:r>
            <a:r>
              <a:rPr kumimoji="1" lang="en-US" altLang="ja-JP" sz="1600" b="1" dirty="0"/>
              <a:t>Scaling laws </a:t>
            </a:r>
            <a:r>
              <a:rPr kumimoji="1" lang="en-US" altLang="ja-JP" sz="1600" dirty="0"/>
              <a:t>show Language modeling performance improves smoothly as the increasing of the model size, dataset size, and amount of compute used for training. </a:t>
            </a:r>
          </a:p>
          <a:p>
            <a:r>
              <a:rPr lang="en-US" altLang="ja-JP" sz="1600" dirty="0"/>
              <a:t>However, Google Research proposed </a:t>
            </a:r>
            <a:r>
              <a:rPr lang="en-US" altLang="ja-JP" sz="1600" b="1" dirty="0"/>
              <a:t>Chain-of-Thought </a:t>
            </a:r>
            <a:r>
              <a:rPr lang="en-US" altLang="ja-JP" sz="1600" dirty="0"/>
              <a:t>in 2022</a:t>
            </a:r>
            <a:r>
              <a:rPr lang="en-US" altLang="ja-JP" sz="1600" b="1" dirty="0"/>
              <a:t>, </a:t>
            </a:r>
            <a:r>
              <a:rPr lang="en-US" altLang="ja-JP" sz="1600" dirty="0"/>
              <a:t>showing that LLMs have challenges on solving more complex tasks, which need more reasoning.</a:t>
            </a:r>
            <a:endParaRPr kumimoji="1" lang="ja-JP" altLang="en-US" sz="1600" dirty="0"/>
          </a:p>
        </p:txBody>
      </p:sp>
      <p:sp>
        <p:nvSpPr>
          <p:cNvPr id="4" name="テキスト ボックス 3">
            <a:extLst>
              <a:ext uri="{FF2B5EF4-FFF2-40B4-BE49-F238E27FC236}">
                <a16:creationId xmlns:a16="http://schemas.microsoft.com/office/drawing/2014/main" id="{43F91A34-117A-0E03-669A-A875B1A8EDCC}"/>
              </a:ext>
            </a:extLst>
          </p:cNvPr>
          <p:cNvSpPr txBox="1"/>
          <p:nvPr/>
        </p:nvSpPr>
        <p:spPr>
          <a:xfrm>
            <a:off x="10389911" y="6364625"/>
            <a:ext cx="1876112" cy="369332"/>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https://arxiv.org/abs/2001.08361</a:t>
            </a:r>
            <a:endParaRPr lang="en-US" altLang="ja-JP" sz="600" dirty="0">
              <a:latin typeface="+mn-ea"/>
            </a:endParaRPr>
          </a:p>
          <a:p>
            <a:r>
              <a:rPr lang="en-US" altLang="ja-JP" sz="600" dirty="0">
                <a:latin typeface="+mn-ea"/>
                <a:hlinkClick r:id="rId3"/>
              </a:rPr>
              <a:t>https://arxiv.org/abs/2201.11903</a:t>
            </a:r>
            <a:r>
              <a:rPr lang="en-US" altLang="ja-JP" sz="600" dirty="0">
                <a:latin typeface="+mn-ea"/>
              </a:rPr>
              <a:t>  </a:t>
            </a:r>
          </a:p>
        </p:txBody>
      </p:sp>
      <p:pic>
        <p:nvPicPr>
          <p:cNvPr id="6" name="図 5">
            <a:extLst>
              <a:ext uri="{FF2B5EF4-FFF2-40B4-BE49-F238E27FC236}">
                <a16:creationId xmlns:a16="http://schemas.microsoft.com/office/drawing/2014/main" id="{801FCF31-6AB7-B21F-7AE6-02D6790B207A}"/>
              </a:ext>
            </a:extLst>
          </p:cNvPr>
          <p:cNvPicPr>
            <a:picLocks noChangeAspect="1"/>
          </p:cNvPicPr>
          <p:nvPr/>
        </p:nvPicPr>
        <p:blipFill>
          <a:blip r:embed="rId4"/>
          <a:stretch>
            <a:fillRect/>
          </a:stretch>
        </p:blipFill>
        <p:spPr>
          <a:xfrm>
            <a:off x="1521823" y="3756854"/>
            <a:ext cx="5920063" cy="1875742"/>
          </a:xfrm>
          <a:prstGeom prst="rect">
            <a:avLst/>
          </a:prstGeom>
        </p:spPr>
      </p:pic>
      <p:sp>
        <p:nvSpPr>
          <p:cNvPr id="8" name="テキスト ボックス 7">
            <a:extLst>
              <a:ext uri="{FF2B5EF4-FFF2-40B4-BE49-F238E27FC236}">
                <a16:creationId xmlns:a16="http://schemas.microsoft.com/office/drawing/2014/main" id="{A88FBCDB-4E96-4AB3-0FF5-6D1E4623984C}"/>
              </a:ext>
            </a:extLst>
          </p:cNvPr>
          <p:cNvSpPr txBox="1"/>
          <p:nvPr/>
        </p:nvSpPr>
        <p:spPr>
          <a:xfrm>
            <a:off x="1521823" y="5695881"/>
            <a:ext cx="6100354" cy="600164"/>
          </a:xfrm>
          <a:prstGeom prst="rect">
            <a:avLst/>
          </a:prstGeom>
          <a:noFill/>
        </p:spPr>
        <p:txBody>
          <a:bodyPr wrap="square">
            <a:spAutoFit/>
          </a:bodyPr>
          <a:lstStyle/>
          <a:p>
            <a:r>
              <a:rPr lang="en-US" altLang="ja-JP" sz="1100" b="1" dirty="0"/>
              <a:t>OpenAI published a paper in 2020 by showing that Language modeling performance improves smoothly as the increasing of the model size, </a:t>
            </a:r>
            <a:r>
              <a:rPr lang="en-US" altLang="ja-JP" sz="1100" b="1" dirty="0" err="1"/>
              <a:t>datasetset</a:t>
            </a:r>
            <a:r>
              <a:rPr lang="en-US" altLang="ja-JP" sz="1100" b="1" dirty="0"/>
              <a:t> size, and amount of compute used for training. </a:t>
            </a:r>
            <a:endParaRPr lang="ja-JP" altLang="en-US" sz="1100" b="1" dirty="0"/>
          </a:p>
        </p:txBody>
      </p:sp>
      <p:pic>
        <p:nvPicPr>
          <p:cNvPr id="10" name="図 9">
            <a:extLst>
              <a:ext uri="{FF2B5EF4-FFF2-40B4-BE49-F238E27FC236}">
                <a16:creationId xmlns:a16="http://schemas.microsoft.com/office/drawing/2014/main" id="{DA9FA619-E024-EA94-7E75-7995B6AA75A0}"/>
              </a:ext>
            </a:extLst>
          </p:cNvPr>
          <p:cNvPicPr>
            <a:picLocks noChangeAspect="1"/>
          </p:cNvPicPr>
          <p:nvPr/>
        </p:nvPicPr>
        <p:blipFill>
          <a:blip r:embed="rId5"/>
          <a:stretch>
            <a:fillRect/>
          </a:stretch>
        </p:blipFill>
        <p:spPr>
          <a:xfrm>
            <a:off x="8794128" y="2779058"/>
            <a:ext cx="2118653" cy="3144143"/>
          </a:xfrm>
          <a:prstGeom prst="rect">
            <a:avLst/>
          </a:prstGeom>
        </p:spPr>
      </p:pic>
      <p:sp>
        <p:nvSpPr>
          <p:cNvPr id="11" name="テキスト ボックス 10">
            <a:extLst>
              <a:ext uri="{FF2B5EF4-FFF2-40B4-BE49-F238E27FC236}">
                <a16:creationId xmlns:a16="http://schemas.microsoft.com/office/drawing/2014/main" id="{5C416142-5F8C-2416-93AC-828C5EDA3B5C}"/>
              </a:ext>
            </a:extLst>
          </p:cNvPr>
          <p:cNvSpPr txBox="1"/>
          <p:nvPr/>
        </p:nvSpPr>
        <p:spPr>
          <a:xfrm>
            <a:off x="8464732" y="5957491"/>
            <a:ext cx="3213463" cy="338554"/>
          </a:xfrm>
          <a:prstGeom prst="rect">
            <a:avLst/>
          </a:prstGeom>
          <a:noFill/>
        </p:spPr>
        <p:txBody>
          <a:bodyPr wrap="square" rtlCol="0">
            <a:spAutoFit/>
          </a:bodyPr>
          <a:lstStyle/>
          <a:p>
            <a:r>
              <a:rPr kumimoji="1" lang="en-US" altLang="ja-JP" sz="800" b="1" dirty="0">
                <a:latin typeface="+mn-ea"/>
              </a:rPr>
              <a:t>Chain-of-thought prompting enables large language models to solve challenging math problems. </a:t>
            </a:r>
            <a:endParaRPr kumimoji="1" lang="ja-JP" altLang="en-US" sz="800" b="1" dirty="0">
              <a:latin typeface="+mn-ea"/>
            </a:endParaRPr>
          </a:p>
        </p:txBody>
      </p:sp>
    </p:spTree>
    <p:extLst>
      <p:ext uri="{BB962C8B-B14F-4D97-AF65-F5344CB8AC3E}">
        <p14:creationId xmlns:p14="http://schemas.microsoft.com/office/powerpoint/2010/main" val="2271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a:t>
            </a:r>
            <a:r>
              <a:rPr lang="en-US" altLang="ja-JP" sz="3600" dirty="0">
                <a:latin typeface="+mn-ea"/>
              </a:rPr>
              <a:t>Prompt Engineering</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2" y="1306286"/>
            <a:ext cx="9049794" cy="4572000"/>
          </a:xfrm>
        </p:spPr>
        <p:txBody>
          <a:bodyPr>
            <a:normAutofit/>
          </a:bodyPr>
          <a:lstStyle/>
          <a:p>
            <a:r>
              <a:rPr kumimoji="1" lang="en-US" altLang="ja-JP" dirty="0"/>
              <a:t>Chain-of-Thought is a type of prompt engineering. Actually, there are many types of prompt engineering.</a:t>
            </a:r>
          </a:p>
          <a:p>
            <a:r>
              <a:rPr lang="en-US" altLang="ja-JP" dirty="0"/>
              <a:t>There re many prompting methods.</a:t>
            </a:r>
            <a:endParaRPr kumimoji="1" lang="ja-JP" altLang="en-US" dirty="0"/>
          </a:p>
        </p:txBody>
      </p:sp>
      <p:pic>
        <p:nvPicPr>
          <p:cNvPr id="4" name="図 3">
            <a:extLst>
              <a:ext uri="{FF2B5EF4-FFF2-40B4-BE49-F238E27FC236}">
                <a16:creationId xmlns:a16="http://schemas.microsoft.com/office/drawing/2014/main" id="{CCC3CBFC-AA43-80F7-F450-5808A52049E8}"/>
              </a:ext>
            </a:extLst>
          </p:cNvPr>
          <p:cNvPicPr>
            <a:picLocks noChangeAspect="1"/>
          </p:cNvPicPr>
          <p:nvPr/>
        </p:nvPicPr>
        <p:blipFill>
          <a:blip r:embed="rId2"/>
          <a:stretch>
            <a:fillRect/>
          </a:stretch>
        </p:blipFill>
        <p:spPr>
          <a:xfrm>
            <a:off x="3218433" y="2501538"/>
            <a:ext cx="6322100" cy="3584759"/>
          </a:xfrm>
          <a:prstGeom prst="rect">
            <a:avLst/>
          </a:prstGeom>
        </p:spPr>
      </p:pic>
      <p:sp>
        <p:nvSpPr>
          <p:cNvPr id="5" name="テキスト ボックス 4">
            <a:extLst>
              <a:ext uri="{FF2B5EF4-FFF2-40B4-BE49-F238E27FC236}">
                <a16:creationId xmlns:a16="http://schemas.microsoft.com/office/drawing/2014/main" id="{D3E44D0D-E3DE-B9F2-7898-55F24252E54D}"/>
              </a:ext>
            </a:extLst>
          </p:cNvPr>
          <p:cNvSpPr txBox="1"/>
          <p:nvPr/>
        </p:nvSpPr>
        <p:spPr>
          <a:xfrm>
            <a:off x="9749539" y="6003338"/>
            <a:ext cx="2365613" cy="523220"/>
          </a:xfrm>
          <a:prstGeom prst="rect">
            <a:avLst/>
          </a:prstGeom>
          <a:noFill/>
        </p:spPr>
        <p:txBody>
          <a:bodyPr wrap="square">
            <a:spAutoFit/>
          </a:bodyPr>
          <a:lstStyle/>
          <a:p>
            <a:r>
              <a:rPr lang="en-US" altLang="ja-JP" sz="700" dirty="0"/>
              <a:t>Source: </a:t>
            </a:r>
            <a:r>
              <a:rPr lang="ja-JP" altLang="en-US" sz="700" dirty="0">
                <a:hlinkClick r:id="rId3"/>
              </a:rPr>
              <a:t>https://docs.google.com/presentation/d/1YfSkqvFVtRkFBpQ4SKuBlqkhJrzWEERluivYjleB6a4/edit#slide=id.p</a:t>
            </a:r>
            <a:r>
              <a:rPr lang="ja-JP" altLang="en-US" sz="700" dirty="0"/>
              <a:t> </a:t>
            </a:r>
          </a:p>
        </p:txBody>
      </p:sp>
    </p:spTree>
    <p:extLst>
      <p:ext uri="{BB962C8B-B14F-4D97-AF65-F5344CB8AC3E}">
        <p14:creationId xmlns:p14="http://schemas.microsoft.com/office/powerpoint/2010/main" val="352602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CE4FC-DF70-B2B3-80D8-B18C30F9C696}"/>
              </a:ext>
            </a:extLst>
          </p:cNvPr>
          <p:cNvSpPr>
            <a:spLocks noGrp="1"/>
          </p:cNvSpPr>
          <p:nvPr>
            <p:ph type="title"/>
          </p:nvPr>
        </p:nvSpPr>
        <p:spPr/>
        <p:txBody>
          <a:bodyPr/>
          <a:lstStyle/>
          <a:p>
            <a:r>
              <a:rPr kumimoji="1" lang="en-US" altLang="ja-JP" dirty="0"/>
              <a:t>A taxonomy of prompting methods</a:t>
            </a:r>
            <a:endParaRPr kumimoji="1" lang="ja-JP" altLang="en-US" dirty="0"/>
          </a:p>
        </p:txBody>
      </p:sp>
      <p:sp>
        <p:nvSpPr>
          <p:cNvPr id="4" name="テキスト プレースホルダー 3">
            <a:extLst>
              <a:ext uri="{FF2B5EF4-FFF2-40B4-BE49-F238E27FC236}">
                <a16:creationId xmlns:a16="http://schemas.microsoft.com/office/drawing/2014/main" id="{5672BD84-E7F8-8B18-BFAF-CCFE1043B739}"/>
              </a:ext>
            </a:extLst>
          </p:cNvPr>
          <p:cNvSpPr>
            <a:spLocks noGrp="1"/>
          </p:cNvSpPr>
          <p:nvPr>
            <p:ph type="body" sz="quarter" idx="14"/>
          </p:nvPr>
        </p:nvSpPr>
        <p:spPr>
          <a:xfrm>
            <a:off x="1771576" y="916545"/>
            <a:ext cx="9710856" cy="5816977"/>
          </a:xfrm>
        </p:spPr>
        <p:txBody>
          <a:bodyPr/>
          <a:lstStyle/>
          <a:p>
            <a:r>
              <a:rPr lang="en-US" altLang="ja-JP" sz="1100" dirty="0">
                <a:hlinkClick r:id="rId2"/>
              </a:rPr>
              <a:t>Full fine-tuning</a:t>
            </a:r>
            <a:r>
              <a:rPr lang="en-US" altLang="ja-JP" sz="1100" dirty="0"/>
              <a:t> (2018)</a:t>
            </a:r>
          </a:p>
          <a:p>
            <a:pPr lvl="1"/>
            <a:r>
              <a:rPr lang="en-US" altLang="ja-JP" sz="1050" dirty="0"/>
              <a:t>Fine-tune all the model parameters to adapt general-purpose PLMs to downstream tasks.</a:t>
            </a:r>
          </a:p>
          <a:p>
            <a:pPr lvl="2"/>
            <a:r>
              <a:rPr lang="en-US" altLang="ja-JP" sz="900" dirty="0"/>
              <a:t>Per task, it is access to all the tasks datasets simultaneously.</a:t>
            </a:r>
          </a:p>
          <a:p>
            <a:pPr lvl="2"/>
            <a:r>
              <a:rPr lang="en-US" altLang="ja-JP" sz="900" dirty="0"/>
              <a:t>Co-train the LM weights and top-layer weights.</a:t>
            </a:r>
          </a:p>
          <a:p>
            <a:pPr lvl="2"/>
            <a:r>
              <a:rPr lang="en-US" altLang="ja-JP" sz="900" dirty="0"/>
              <a:t>Train 100% parameters efficient.</a:t>
            </a:r>
          </a:p>
          <a:p>
            <a:r>
              <a:rPr lang="en-US" altLang="ja-JP" sz="1100" dirty="0"/>
              <a:t>Parameter-efficient fine-tuning/training: </a:t>
            </a:r>
            <a:r>
              <a:rPr lang="en-US" altLang="ja-JP" sz="1100" dirty="0">
                <a:hlinkClick r:id="rId3"/>
              </a:rPr>
              <a:t>Adapter tuning/Adapters </a:t>
            </a:r>
            <a:r>
              <a:rPr lang="en-US" altLang="ja-JP" sz="1100" dirty="0"/>
              <a:t>(2019)</a:t>
            </a:r>
          </a:p>
          <a:p>
            <a:pPr lvl="1"/>
            <a:r>
              <a:rPr lang="en-US" altLang="ja-JP" sz="1050" dirty="0"/>
              <a:t>Add only a few trainable parameters per task, and new tasks can be added without revisiting previous ones. Train on tasks sequentially.</a:t>
            </a:r>
          </a:p>
          <a:p>
            <a:pPr lvl="2"/>
            <a:r>
              <a:rPr lang="en-US" altLang="ja-JP" sz="900" dirty="0"/>
              <a:t>Inject new layers (only a small number of additional parameters per task) into the original network. </a:t>
            </a:r>
          </a:p>
          <a:p>
            <a:pPr lvl="2"/>
            <a:r>
              <a:rPr lang="en-US" altLang="ja-JP" sz="900" dirty="0"/>
              <a:t>The weights of the original network are untouched, whilst the new adapter layers are initialized at random.  </a:t>
            </a:r>
          </a:p>
          <a:p>
            <a:pPr lvl="2"/>
            <a:r>
              <a:rPr lang="en-US" altLang="ja-JP" sz="900" dirty="0"/>
              <a:t>Train only about 3.6% parameters per task.</a:t>
            </a:r>
            <a:endParaRPr lang="en-US" altLang="ja-JP" sz="1050" dirty="0"/>
          </a:p>
          <a:p>
            <a:r>
              <a:rPr lang="en-US" altLang="ja-JP" sz="1100" dirty="0"/>
              <a:t>Prompting/prompt engineering (2020)</a:t>
            </a:r>
          </a:p>
          <a:p>
            <a:pPr lvl="1"/>
            <a:r>
              <a:rPr lang="en-US" altLang="ja-JP" sz="1050" dirty="0"/>
              <a:t>Human interpretable (</a:t>
            </a:r>
            <a:r>
              <a:rPr lang="en-US" altLang="ja-JP" sz="1050" dirty="0">
                <a:solidFill>
                  <a:schemeClr val="accent4"/>
                </a:solidFill>
              </a:rPr>
              <a:t>textual</a:t>
            </a:r>
            <a:r>
              <a:rPr lang="en-US" altLang="ja-JP" sz="1050" dirty="0"/>
              <a:t>) prompting/prompt engineering/prompt design/priming</a:t>
            </a:r>
          </a:p>
          <a:p>
            <a:pPr lvl="2"/>
            <a:r>
              <a:rPr lang="en-US" altLang="ja-JP" sz="800" dirty="0"/>
              <a:t>In-context learning (</a:t>
            </a:r>
            <a:r>
              <a:rPr lang="en-US" altLang="ja-JP" sz="800" dirty="0">
                <a:hlinkClick r:id="rId4"/>
              </a:rPr>
              <a:t>GPT-3</a:t>
            </a:r>
            <a:r>
              <a:rPr lang="en-US" altLang="ja-JP" sz="800" dirty="0"/>
              <a:t>)</a:t>
            </a:r>
          </a:p>
          <a:p>
            <a:pPr lvl="2"/>
            <a:r>
              <a:rPr lang="en-US" altLang="ja-JP" sz="800" dirty="0"/>
              <a:t>Instruction-tuning (is also a type of prompt-tuning)</a:t>
            </a:r>
          </a:p>
          <a:p>
            <a:pPr lvl="2"/>
            <a:r>
              <a:rPr lang="en-US" altLang="ja-JP" sz="800" dirty="0"/>
              <a:t>Normal zero-shot, one-shot, few-shot prompting, etc. </a:t>
            </a:r>
          </a:p>
          <a:p>
            <a:pPr lvl="1"/>
            <a:r>
              <a:rPr lang="en-US" altLang="ja-JP" sz="1050" dirty="0"/>
              <a:t>Human uninterpretable (</a:t>
            </a:r>
            <a:r>
              <a:rPr lang="en-US" altLang="ja-JP" sz="1050" dirty="0">
                <a:solidFill>
                  <a:schemeClr val="accent4"/>
                </a:solidFill>
              </a:rPr>
              <a:t>discrete, continuous, </a:t>
            </a:r>
            <a:r>
              <a:rPr lang="en-US" altLang="ja-JP" sz="1050" dirty="0"/>
              <a:t>etc.) prompting/prompt engineering</a:t>
            </a:r>
            <a:endParaRPr lang="en-US" altLang="ja-JP" sz="1050" dirty="0">
              <a:hlinkClick r:id="rId3"/>
            </a:endParaRPr>
          </a:p>
        </p:txBody>
      </p:sp>
      <p:sp>
        <p:nvSpPr>
          <p:cNvPr id="7" name="スライド番号プレースホルダー 6">
            <a:extLst>
              <a:ext uri="{FF2B5EF4-FFF2-40B4-BE49-F238E27FC236}">
                <a16:creationId xmlns:a16="http://schemas.microsoft.com/office/drawing/2014/main" id="{C5252174-760E-C69F-7481-1DD23EA1D922}"/>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1450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9BBD2-715E-CF5D-7B8F-62E890F65AF7}"/>
              </a:ext>
            </a:extLst>
          </p:cNvPr>
          <p:cNvSpPr>
            <a:spLocks noGrp="1"/>
          </p:cNvSpPr>
          <p:nvPr>
            <p:ph type="title"/>
          </p:nvPr>
        </p:nvSpPr>
        <p:spPr>
          <a:xfrm>
            <a:off x="2592925" y="624110"/>
            <a:ext cx="8911687" cy="433981"/>
          </a:xfrm>
        </p:spPr>
        <p:txBody>
          <a:bodyPr>
            <a:normAutofit fontScale="90000"/>
          </a:bodyPr>
          <a:lstStyle/>
          <a:p>
            <a:r>
              <a:rPr kumimoji="1" lang="fr-FR" altLang="ja-JP" dirty="0" err="1">
                <a:latin typeface="+mj-ea"/>
              </a:rPr>
              <a:t>Elements</a:t>
            </a:r>
            <a:r>
              <a:rPr kumimoji="1" lang="fr-FR" altLang="ja-JP" dirty="0">
                <a:latin typeface="+mj-ea"/>
              </a:rPr>
              <a:t> of a Prompt</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731E160-4526-3CCF-8A2E-A4790F07390C}"/>
              </a:ext>
            </a:extLst>
          </p:cNvPr>
          <p:cNvSpPr>
            <a:spLocks noGrp="1"/>
          </p:cNvSpPr>
          <p:nvPr>
            <p:ph idx="1"/>
          </p:nvPr>
        </p:nvSpPr>
        <p:spPr>
          <a:xfrm>
            <a:off x="2592924" y="1540189"/>
            <a:ext cx="9431435" cy="4945520"/>
          </a:xfrm>
        </p:spPr>
        <p:txBody>
          <a:bodyPr>
            <a:normAutofit/>
          </a:bodyPr>
          <a:lstStyle/>
          <a:p>
            <a:r>
              <a:rPr lang="en-US" altLang="ja-JP" b="0" i="0" dirty="0">
                <a:solidFill>
                  <a:srgbClr val="334155"/>
                </a:solidFill>
                <a:effectLst/>
                <a:latin typeface="ui-sans-serif"/>
              </a:rPr>
              <a:t>A prompt can contain information like the </a:t>
            </a:r>
            <a:r>
              <a:rPr lang="en-US" altLang="ja-JP" b="1" i="1" dirty="0">
                <a:solidFill>
                  <a:srgbClr val="334155"/>
                </a:solidFill>
                <a:effectLst/>
                <a:latin typeface="ui-sans-serif"/>
              </a:rPr>
              <a:t>instruction</a:t>
            </a:r>
            <a:r>
              <a:rPr lang="en-US" altLang="ja-JP" b="0" i="0" dirty="0">
                <a:solidFill>
                  <a:srgbClr val="334155"/>
                </a:solidFill>
                <a:effectLst/>
                <a:latin typeface="ui-sans-serif"/>
              </a:rPr>
              <a:t> or </a:t>
            </a:r>
            <a:r>
              <a:rPr lang="en-US" altLang="ja-JP" b="1" i="1" dirty="0">
                <a:solidFill>
                  <a:srgbClr val="334155"/>
                </a:solidFill>
                <a:effectLst/>
                <a:latin typeface="ui-sans-serif"/>
              </a:rPr>
              <a:t>question</a:t>
            </a:r>
            <a:r>
              <a:rPr lang="en-US" altLang="ja-JP" b="0" i="0" dirty="0">
                <a:solidFill>
                  <a:srgbClr val="334155"/>
                </a:solidFill>
                <a:effectLst/>
                <a:latin typeface="ui-sans-serif"/>
              </a:rPr>
              <a:t> you are passing to the model and include other details such as </a:t>
            </a:r>
            <a:r>
              <a:rPr lang="en-US" altLang="ja-JP" b="1" i="1" dirty="0">
                <a:solidFill>
                  <a:srgbClr val="334155"/>
                </a:solidFill>
                <a:effectLst/>
                <a:latin typeface="ui-sans-serif"/>
              </a:rPr>
              <a:t>context</a:t>
            </a:r>
            <a:r>
              <a:rPr lang="en-US" altLang="ja-JP" b="0" i="0" dirty="0">
                <a:solidFill>
                  <a:srgbClr val="334155"/>
                </a:solidFill>
                <a:effectLst/>
                <a:latin typeface="ui-sans-serif"/>
              </a:rPr>
              <a:t>, </a:t>
            </a:r>
            <a:r>
              <a:rPr lang="en-US" altLang="ja-JP" b="1" i="1" dirty="0">
                <a:solidFill>
                  <a:srgbClr val="334155"/>
                </a:solidFill>
                <a:latin typeface="ui-sans-serif"/>
              </a:rPr>
              <a:t>input (sometimes with examples)</a:t>
            </a:r>
            <a:r>
              <a:rPr lang="en-US" altLang="ja-JP" b="0" i="0" dirty="0">
                <a:solidFill>
                  <a:srgbClr val="334155"/>
                </a:solidFill>
                <a:effectLst/>
                <a:latin typeface="ui-sans-serif"/>
              </a:rPr>
              <a:t>, and </a:t>
            </a:r>
            <a:r>
              <a:rPr lang="en-US" altLang="ja-JP" b="1" i="1" dirty="0">
                <a:solidFill>
                  <a:srgbClr val="334155"/>
                </a:solidFill>
                <a:effectLst/>
                <a:latin typeface="ui-sans-serif"/>
              </a:rPr>
              <a:t>output indicator </a:t>
            </a:r>
            <a:r>
              <a:rPr lang="en-US" altLang="ja-JP" b="0" i="0" dirty="0">
                <a:solidFill>
                  <a:srgbClr val="334155"/>
                </a:solidFill>
                <a:effectLst/>
                <a:latin typeface="ui-sans-serif"/>
              </a:rPr>
              <a:t>. </a:t>
            </a:r>
          </a:p>
          <a:p>
            <a:pPr lvl="1"/>
            <a:r>
              <a:rPr lang="en-US" altLang="ja-JP" b="1" i="0" dirty="0">
                <a:solidFill>
                  <a:srgbClr val="334155"/>
                </a:solidFill>
                <a:effectLst/>
                <a:latin typeface="ui-sans-serif"/>
              </a:rPr>
              <a:t>Instruction</a:t>
            </a:r>
            <a:r>
              <a:rPr lang="en-US" altLang="ja-JP" b="0" i="0" dirty="0">
                <a:solidFill>
                  <a:srgbClr val="334155"/>
                </a:solidFill>
                <a:effectLst/>
                <a:latin typeface="ui-sans-serif"/>
              </a:rPr>
              <a:t> - a specific task or instruction you want the model to perform</a:t>
            </a:r>
          </a:p>
          <a:p>
            <a:pPr lvl="1"/>
            <a:r>
              <a:rPr lang="en-US" altLang="ja-JP" b="1" i="0" dirty="0">
                <a:solidFill>
                  <a:srgbClr val="334155"/>
                </a:solidFill>
                <a:effectLst/>
                <a:latin typeface="ui-sans-serif"/>
              </a:rPr>
              <a:t>Context</a:t>
            </a:r>
            <a:r>
              <a:rPr lang="en-US" altLang="ja-JP" b="0" i="0" dirty="0">
                <a:solidFill>
                  <a:srgbClr val="334155"/>
                </a:solidFill>
                <a:effectLst/>
                <a:latin typeface="ui-sans-serif"/>
              </a:rPr>
              <a:t> - external information or additional context that can steer the model to better responses</a:t>
            </a:r>
          </a:p>
          <a:p>
            <a:pPr lvl="1"/>
            <a:r>
              <a:rPr lang="en-US" altLang="ja-JP" b="1" i="0" dirty="0">
                <a:solidFill>
                  <a:srgbClr val="334155"/>
                </a:solidFill>
                <a:effectLst/>
                <a:latin typeface="ui-sans-serif"/>
              </a:rPr>
              <a:t>Input Data</a:t>
            </a:r>
            <a:r>
              <a:rPr lang="en-US" altLang="ja-JP" b="0" i="0" dirty="0">
                <a:solidFill>
                  <a:srgbClr val="334155"/>
                </a:solidFill>
                <a:effectLst/>
                <a:latin typeface="ui-sans-serif"/>
              </a:rPr>
              <a:t> - the input or question that we are interested to find a response for</a:t>
            </a:r>
          </a:p>
          <a:p>
            <a:pPr lvl="1"/>
            <a:r>
              <a:rPr lang="en-US" altLang="ja-JP" b="1" i="0" dirty="0">
                <a:solidFill>
                  <a:srgbClr val="334155"/>
                </a:solidFill>
                <a:effectLst/>
                <a:latin typeface="ui-sans-serif"/>
              </a:rPr>
              <a:t>Output Indicator</a:t>
            </a:r>
            <a:r>
              <a:rPr lang="en-US" altLang="ja-JP" b="0" i="0" dirty="0">
                <a:solidFill>
                  <a:srgbClr val="334155"/>
                </a:solidFill>
                <a:effectLst/>
                <a:latin typeface="ui-sans-serif"/>
              </a:rPr>
              <a:t> - the type or format of the output.</a:t>
            </a:r>
          </a:p>
          <a:p>
            <a:endParaRPr kumimoji="1" lang="ja-JP" altLang="en-US" dirty="0"/>
          </a:p>
        </p:txBody>
      </p:sp>
      <p:pic>
        <p:nvPicPr>
          <p:cNvPr id="7" name="図 6">
            <a:extLst>
              <a:ext uri="{FF2B5EF4-FFF2-40B4-BE49-F238E27FC236}">
                <a16:creationId xmlns:a16="http://schemas.microsoft.com/office/drawing/2014/main" id="{2E864D74-4193-8B1D-F4FC-DD109F3D3B7F}"/>
              </a:ext>
            </a:extLst>
          </p:cNvPr>
          <p:cNvPicPr>
            <a:picLocks noChangeAspect="1"/>
          </p:cNvPicPr>
          <p:nvPr/>
        </p:nvPicPr>
        <p:blipFill>
          <a:blip r:embed="rId2"/>
          <a:stretch>
            <a:fillRect/>
          </a:stretch>
        </p:blipFill>
        <p:spPr>
          <a:xfrm>
            <a:off x="3504057" y="4308624"/>
            <a:ext cx="7374036" cy="1114581"/>
          </a:xfrm>
          <a:prstGeom prst="rect">
            <a:avLst/>
          </a:prstGeom>
        </p:spPr>
      </p:pic>
      <p:sp>
        <p:nvSpPr>
          <p:cNvPr id="8" name="テキスト ボックス 7">
            <a:extLst>
              <a:ext uri="{FF2B5EF4-FFF2-40B4-BE49-F238E27FC236}">
                <a16:creationId xmlns:a16="http://schemas.microsoft.com/office/drawing/2014/main" id="{A96611DF-5E1B-0F8B-32E3-29BA0CD0B453}"/>
              </a:ext>
            </a:extLst>
          </p:cNvPr>
          <p:cNvSpPr txBox="1"/>
          <p:nvPr/>
        </p:nvSpPr>
        <p:spPr>
          <a:xfrm>
            <a:off x="8804272" y="6549519"/>
            <a:ext cx="3592380" cy="215444"/>
          </a:xfrm>
          <a:prstGeom prst="rect">
            <a:avLst/>
          </a:prstGeom>
          <a:noFill/>
        </p:spPr>
        <p:txBody>
          <a:bodyPr wrap="square">
            <a:spAutoFit/>
          </a:bodyPr>
          <a:lstStyle/>
          <a:p>
            <a:r>
              <a:rPr lang="en-US" altLang="ja-JP" sz="800" dirty="0"/>
              <a:t>Source: </a:t>
            </a:r>
            <a:r>
              <a:rPr lang="fr-FR" altLang="ja-JP" sz="800" dirty="0">
                <a:hlinkClick r:id="rId3"/>
              </a:rPr>
              <a:t>https://www.promptingguide.ai/introduction/elements</a:t>
            </a:r>
            <a:r>
              <a:rPr lang="fr-FR" altLang="ja-JP" sz="800" dirty="0"/>
              <a:t> </a:t>
            </a:r>
            <a:endParaRPr lang="ja-JP" altLang="en-US" sz="800" dirty="0"/>
          </a:p>
        </p:txBody>
      </p:sp>
      <p:sp>
        <p:nvSpPr>
          <p:cNvPr id="9" name="テキスト ボックス 8">
            <a:extLst>
              <a:ext uri="{FF2B5EF4-FFF2-40B4-BE49-F238E27FC236}">
                <a16:creationId xmlns:a16="http://schemas.microsoft.com/office/drawing/2014/main" id="{3A3EE5AD-60E5-A06C-1F87-444EED5A8703}"/>
              </a:ext>
            </a:extLst>
          </p:cNvPr>
          <p:cNvSpPr txBox="1"/>
          <p:nvPr/>
        </p:nvSpPr>
        <p:spPr>
          <a:xfrm>
            <a:off x="5691665" y="5477307"/>
            <a:ext cx="2316660" cy="307777"/>
          </a:xfrm>
          <a:prstGeom prst="rect">
            <a:avLst/>
          </a:prstGeom>
          <a:noFill/>
        </p:spPr>
        <p:txBody>
          <a:bodyPr wrap="none" rtlCol="0">
            <a:spAutoFit/>
          </a:bodyPr>
          <a:lstStyle/>
          <a:p>
            <a:pPr algn="l"/>
            <a:r>
              <a:rPr kumimoji="1" lang="en-US" altLang="ja-JP" sz="1400" b="1" dirty="0">
                <a:latin typeface="+mn-ea"/>
              </a:rPr>
              <a:t>An example of prompt</a:t>
            </a:r>
            <a:endParaRPr kumimoji="1" lang="ja-JP" altLang="en-US" sz="1400" b="1" dirty="0">
              <a:latin typeface="+mn-ea"/>
            </a:endParaRPr>
          </a:p>
        </p:txBody>
      </p:sp>
    </p:spTree>
    <p:extLst>
      <p:ext uri="{BB962C8B-B14F-4D97-AF65-F5344CB8AC3E}">
        <p14:creationId xmlns:p14="http://schemas.microsoft.com/office/powerpoint/2010/main" val="12224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2FD15-DB4C-02A1-17C5-7D2A168A5A07}"/>
              </a:ext>
            </a:extLst>
          </p:cNvPr>
          <p:cNvSpPr>
            <a:spLocks noGrp="1"/>
          </p:cNvSpPr>
          <p:nvPr>
            <p:ph type="title"/>
          </p:nvPr>
        </p:nvSpPr>
        <p:spPr/>
        <p:txBody>
          <a:bodyPr/>
          <a:lstStyle/>
          <a:p>
            <a:r>
              <a:rPr kumimoji="1" lang="en-US" altLang="ja-JP"/>
              <a:t>Zero-shot prompting example</a:t>
            </a:r>
            <a:endParaRPr kumimoji="1" lang="ja-JP" altLang="en-US"/>
          </a:p>
        </p:txBody>
      </p:sp>
      <p:sp>
        <p:nvSpPr>
          <p:cNvPr id="4" name="テキスト プレースホルダー 3">
            <a:extLst>
              <a:ext uri="{FF2B5EF4-FFF2-40B4-BE49-F238E27FC236}">
                <a16:creationId xmlns:a16="http://schemas.microsoft.com/office/drawing/2014/main" id="{F52F3F05-6031-C267-4F89-DF4CEB508A88}"/>
              </a:ext>
            </a:extLst>
          </p:cNvPr>
          <p:cNvSpPr>
            <a:spLocks noGrp="1"/>
          </p:cNvSpPr>
          <p:nvPr>
            <p:ph type="body" sz="quarter" idx="14"/>
          </p:nvPr>
        </p:nvSpPr>
        <p:spPr>
          <a:xfrm>
            <a:off x="309033" y="1267884"/>
            <a:ext cx="11569700" cy="553998"/>
          </a:xfrm>
        </p:spPr>
        <p:txBody>
          <a:bodyPr/>
          <a:lstStyle/>
          <a:p>
            <a:r>
              <a:rPr kumimoji="1" lang="en-US" altLang="ja-JP"/>
              <a:t>E.g., there is no prompt example </a:t>
            </a:r>
            <a:r>
              <a:rPr lang="en-US" altLang="ja-JP"/>
              <a:t>given to </a:t>
            </a:r>
            <a:r>
              <a:rPr kumimoji="1" lang="en-US" altLang="ja-JP"/>
              <a:t>the model while doing classifications, however, the LLM already understands "sentiment" -- that's the zero-shot capabilities at work.</a:t>
            </a:r>
            <a:endParaRPr kumimoji="1" lang="ja-JP" altLang="en-US"/>
          </a:p>
        </p:txBody>
      </p:sp>
      <p:pic>
        <p:nvPicPr>
          <p:cNvPr id="8" name="図 7">
            <a:extLst>
              <a:ext uri="{FF2B5EF4-FFF2-40B4-BE49-F238E27FC236}">
                <a16:creationId xmlns:a16="http://schemas.microsoft.com/office/drawing/2014/main" id="{3D77EDCA-EF6F-22DD-03A7-996D91936463}"/>
              </a:ext>
            </a:extLst>
          </p:cNvPr>
          <p:cNvPicPr>
            <a:picLocks noChangeAspect="1"/>
          </p:cNvPicPr>
          <p:nvPr/>
        </p:nvPicPr>
        <p:blipFill>
          <a:blip r:embed="rId2"/>
          <a:stretch>
            <a:fillRect/>
          </a:stretch>
        </p:blipFill>
        <p:spPr>
          <a:xfrm>
            <a:off x="496932" y="2849121"/>
            <a:ext cx="8555360" cy="2868271"/>
          </a:xfrm>
          <a:prstGeom prst="rect">
            <a:avLst/>
          </a:prstGeom>
        </p:spPr>
      </p:pic>
      <p:sp>
        <p:nvSpPr>
          <p:cNvPr id="11" name="テキスト ボックス 10">
            <a:extLst>
              <a:ext uri="{FF2B5EF4-FFF2-40B4-BE49-F238E27FC236}">
                <a16:creationId xmlns:a16="http://schemas.microsoft.com/office/drawing/2014/main" id="{E1475C60-08AC-B9A3-168B-B0ACF4083349}"/>
              </a:ext>
            </a:extLst>
          </p:cNvPr>
          <p:cNvSpPr txBox="1"/>
          <p:nvPr/>
        </p:nvSpPr>
        <p:spPr>
          <a:xfrm>
            <a:off x="3154023" y="5761536"/>
            <a:ext cx="5000877" cy="307777"/>
          </a:xfrm>
          <a:prstGeom prst="rect">
            <a:avLst/>
          </a:prstGeom>
          <a:noFill/>
        </p:spPr>
        <p:txBody>
          <a:bodyPr wrap="square">
            <a:spAutoFit/>
          </a:bodyPr>
          <a:lstStyle/>
          <a:p>
            <a:r>
              <a:rPr lang="en-US" altLang="ja-JP" sz="1400"/>
              <a:t>Figure 01: An example of zero-shot prompting</a:t>
            </a:r>
            <a:endParaRPr lang="ja-JP" altLang="en-US" sz="1400"/>
          </a:p>
        </p:txBody>
      </p:sp>
      <p:sp>
        <p:nvSpPr>
          <p:cNvPr id="12" name="右中かっこ 11">
            <a:extLst>
              <a:ext uri="{FF2B5EF4-FFF2-40B4-BE49-F238E27FC236}">
                <a16:creationId xmlns:a16="http://schemas.microsoft.com/office/drawing/2014/main" id="{99060A60-D08B-AB8F-2351-F019A7766E16}"/>
              </a:ext>
            </a:extLst>
          </p:cNvPr>
          <p:cNvSpPr/>
          <p:nvPr/>
        </p:nvSpPr>
        <p:spPr>
          <a:xfrm>
            <a:off x="9196024" y="3429001"/>
            <a:ext cx="267777" cy="790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13" name="テキスト ボックス 12">
            <a:extLst>
              <a:ext uri="{FF2B5EF4-FFF2-40B4-BE49-F238E27FC236}">
                <a16:creationId xmlns:a16="http://schemas.microsoft.com/office/drawing/2014/main" id="{8110D4AF-6941-D526-D789-858D1FA36681}"/>
              </a:ext>
            </a:extLst>
          </p:cNvPr>
          <p:cNvSpPr txBox="1"/>
          <p:nvPr/>
        </p:nvSpPr>
        <p:spPr>
          <a:xfrm>
            <a:off x="9463801" y="3649836"/>
            <a:ext cx="2714205" cy="318100"/>
          </a:xfrm>
          <a:prstGeom prst="rect">
            <a:avLst/>
          </a:prstGeom>
          <a:noFill/>
        </p:spPr>
        <p:txBody>
          <a:bodyPr wrap="none" rtlCol="0">
            <a:spAutoFit/>
          </a:bodyPr>
          <a:lstStyle/>
          <a:p>
            <a:pPr algn="l"/>
            <a:r>
              <a:rPr kumimoji="1" lang="en-US" altLang="ja-JP" sz="1467" dirty="0"/>
              <a:t>There is no prompt example</a:t>
            </a:r>
            <a:endParaRPr kumimoji="1" lang="ja-JP" altLang="en-US" sz="1467" dirty="0"/>
          </a:p>
        </p:txBody>
      </p:sp>
      <p:sp>
        <p:nvSpPr>
          <p:cNvPr id="17" name="テキスト ボックス 16">
            <a:extLst>
              <a:ext uri="{FF2B5EF4-FFF2-40B4-BE49-F238E27FC236}">
                <a16:creationId xmlns:a16="http://schemas.microsoft.com/office/drawing/2014/main" id="{6B5D2972-11CF-A1DE-3853-F61E0A97EF99}"/>
              </a:ext>
            </a:extLst>
          </p:cNvPr>
          <p:cNvSpPr txBox="1"/>
          <p:nvPr/>
        </p:nvSpPr>
        <p:spPr>
          <a:xfrm>
            <a:off x="7393483" y="6320919"/>
            <a:ext cx="4798517" cy="261610"/>
          </a:xfrm>
          <a:prstGeom prst="rect">
            <a:avLst/>
          </a:prstGeom>
          <a:noFill/>
        </p:spPr>
        <p:txBody>
          <a:bodyPr wrap="square">
            <a:spAutoFit/>
          </a:bodyPr>
          <a:lstStyle/>
          <a:p>
            <a:r>
              <a:rPr lang="en-US" altLang="ja-JP" sz="1100" dirty="0"/>
              <a:t>Source: </a:t>
            </a:r>
            <a:r>
              <a:rPr lang="ja-JP" altLang="en-US" sz="1100" dirty="0">
                <a:hlinkClick r:id="rId3"/>
              </a:rPr>
              <a:t>https://www.promptingguide.ai/techniques/zeroshot</a:t>
            </a:r>
            <a:r>
              <a:rPr lang="ja-JP" altLang="en-US" sz="1100" dirty="0"/>
              <a:t> </a:t>
            </a:r>
          </a:p>
        </p:txBody>
      </p:sp>
      <p:sp>
        <p:nvSpPr>
          <p:cNvPr id="7" name="スライド番号プレースホルダー 6">
            <a:extLst>
              <a:ext uri="{FF2B5EF4-FFF2-40B4-BE49-F238E27FC236}">
                <a16:creationId xmlns:a16="http://schemas.microsoft.com/office/drawing/2014/main" id="{3D35C9F4-17BB-5E7D-FED1-BA68AA8B301C}"/>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4095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19C3E-C905-C240-274F-F0FD7A5874BB}"/>
              </a:ext>
            </a:extLst>
          </p:cNvPr>
          <p:cNvSpPr>
            <a:spLocks noGrp="1"/>
          </p:cNvSpPr>
          <p:nvPr>
            <p:ph type="title"/>
          </p:nvPr>
        </p:nvSpPr>
        <p:spPr>
          <a:xfrm>
            <a:off x="306356" y="31302"/>
            <a:ext cx="10320000" cy="1068882"/>
          </a:xfrm>
        </p:spPr>
        <p:txBody>
          <a:bodyPr/>
          <a:lstStyle/>
          <a:p>
            <a:r>
              <a:rPr kumimoji="1" lang="en-US" altLang="ja-JP" dirty="0"/>
              <a:t>Instruction tuning for zero-shot prompting</a:t>
            </a:r>
            <a:r>
              <a:rPr kumimoji="1" lang="ja-JP" altLang="en-US" dirty="0"/>
              <a:t>　</a:t>
            </a:r>
            <a:r>
              <a:rPr kumimoji="1" lang="en-US" altLang="ja-JP" dirty="0"/>
              <a:t>experiment</a:t>
            </a:r>
            <a:endParaRPr kumimoji="1" lang="ja-JP" altLang="en-US" dirty="0"/>
          </a:p>
        </p:txBody>
      </p:sp>
      <p:sp>
        <p:nvSpPr>
          <p:cNvPr id="4" name="テキスト プレースホルダー 3">
            <a:extLst>
              <a:ext uri="{FF2B5EF4-FFF2-40B4-BE49-F238E27FC236}">
                <a16:creationId xmlns:a16="http://schemas.microsoft.com/office/drawing/2014/main" id="{DBCD5BF8-CBC2-60D3-BFF1-4CFAF48DCFCE}"/>
              </a:ext>
            </a:extLst>
          </p:cNvPr>
          <p:cNvSpPr>
            <a:spLocks noGrp="1"/>
          </p:cNvSpPr>
          <p:nvPr>
            <p:ph type="body" sz="quarter" idx="14"/>
          </p:nvPr>
        </p:nvSpPr>
        <p:spPr>
          <a:xfrm>
            <a:off x="309033" y="1267884"/>
            <a:ext cx="11569700" cy="5355312"/>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Dataset</a:t>
            </a:r>
          </a:p>
          <a:p>
            <a:pPr marL="0" indent="0">
              <a:buNone/>
            </a:pPr>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p:txBody>
      </p:sp>
      <p:pic>
        <p:nvPicPr>
          <p:cNvPr id="44" name="図 43">
            <a:extLst>
              <a:ext uri="{FF2B5EF4-FFF2-40B4-BE49-F238E27FC236}">
                <a16:creationId xmlns:a16="http://schemas.microsoft.com/office/drawing/2014/main" id="{60C5C2D0-F4C5-3433-1639-7EEC2FBC40B4}"/>
              </a:ext>
            </a:extLst>
          </p:cNvPr>
          <p:cNvPicPr>
            <a:picLocks noChangeAspect="1"/>
          </p:cNvPicPr>
          <p:nvPr/>
        </p:nvPicPr>
        <p:blipFill>
          <a:blip r:embed="rId2"/>
          <a:stretch>
            <a:fillRect/>
          </a:stretch>
        </p:blipFill>
        <p:spPr>
          <a:xfrm>
            <a:off x="2884647" y="4090490"/>
            <a:ext cx="6695923" cy="2176175"/>
          </a:xfrm>
          <a:prstGeom prst="rect">
            <a:avLst/>
          </a:prstGeom>
        </p:spPr>
      </p:pic>
      <p:sp>
        <p:nvSpPr>
          <p:cNvPr id="45" name="テキスト ボックス 44">
            <a:extLst>
              <a:ext uri="{FF2B5EF4-FFF2-40B4-BE49-F238E27FC236}">
                <a16:creationId xmlns:a16="http://schemas.microsoft.com/office/drawing/2014/main" id="{7220B302-199A-B891-106C-4E0579F218BB}"/>
              </a:ext>
            </a:extLst>
          </p:cNvPr>
          <p:cNvSpPr txBox="1"/>
          <p:nvPr/>
        </p:nvSpPr>
        <p:spPr>
          <a:xfrm>
            <a:off x="2678171" y="6334780"/>
            <a:ext cx="7693459" cy="523220"/>
          </a:xfrm>
          <a:prstGeom prst="rect">
            <a:avLst/>
          </a:prstGeom>
          <a:noFill/>
        </p:spPr>
        <p:txBody>
          <a:bodyPr wrap="square">
            <a:spAutoFit/>
          </a:bodyPr>
          <a:lstStyle/>
          <a:p>
            <a:r>
              <a:rPr lang="en-US" altLang="ja-JP" sz="1400" b="1" dirty="0"/>
              <a:t>Datasets and task clusters used in this paper (Natural Language Understanding tasks in blue; Natural Language Generation tasks in teal)</a:t>
            </a:r>
            <a:endParaRPr lang="ja-JP" altLang="en-US" sz="1400" b="1" dirty="0"/>
          </a:p>
        </p:txBody>
      </p:sp>
      <p:pic>
        <p:nvPicPr>
          <p:cNvPr id="11" name="図 10">
            <a:extLst>
              <a:ext uri="{FF2B5EF4-FFF2-40B4-BE49-F238E27FC236}">
                <a16:creationId xmlns:a16="http://schemas.microsoft.com/office/drawing/2014/main" id="{911980BC-C311-3AB6-065E-662ADA6A9A08}"/>
              </a:ext>
            </a:extLst>
          </p:cNvPr>
          <p:cNvPicPr>
            <a:picLocks noChangeAspect="1"/>
          </p:cNvPicPr>
          <p:nvPr/>
        </p:nvPicPr>
        <p:blipFill>
          <a:blip r:embed="rId3"/>
          <a:stretch>
            <a:fillRect/>
          </a:stretch>
        </p:blipFill>
        <p:spPr>
          <a:xfrm>
            <a:off x="434065" y="1258563"/>
            <a:ext cx="5437567" cy="2265653"/>
          </a:xfrm>
          <a:prstGeom prst="rect">
            <a:avLst/>
          </a:prstGeom>
        </p:spPr>
      </p:pic>
      <p:sp>
        <p:nvSpPr>
          <p:cNvPr id="12" name="テキスト ボックス 11">
            <a:extLst>
              <a:ext uri="{FF2B5EF4-FFF2-40B4-BE49-F238E27FC236}">
                <a16:creationId xmlns:a16="http://schemas.microsoft.com/office/drawing/2014/main" id="{A5AFE005-065F-5C15-D2F2-6D6E947D2A9D}"/>
              </a:ext>
            </a:extLst>
          </p:cNvPr>
          <p:cNvSpPr txBox="1"/>
          <p:nvPr/>
        </p:nvSpPr>
        <p:spPr>
          <a:xfrm>
            <a:off x="896595" y="3489681"/>
            <a:ext cx="5000877" cy="307777"/>
          </a:xfrm>
          <a:prstGeom prst="rect">
            <a:avLst/>
          </a:prstGeom>
          <a:noFill/>
        </p:spPr>
        <p:txBody>
          <a:bodyPr wrap="square">
            <a:spAutoFit/>
          </a:bodyPr>
          <a:lstStyle/>
          <a:p>
            <a:r>
              <a:rPr lang="en-US" altLang="ja-JP" sz="1400" b="1" dirty="0"/>
              <a:t>Overview of instruction tuning and FLAN</a:t>
            </a:r>
            <a:endParaRPr lang="ja-JP" altLang="en-US" sz="1400" b="1" dirty="0"/>
          </a:p>
        </p:txBody>
      </p:sp>
      <p:pic>
        <p:nvPicPr>
          <p:cNvPr id="13" name="図 12">
            <a:extLst>
              <a:ext uri="{FF2B5EF4-FFF2-40B4-BE49-F238E27FC236}">
                <a16:creationId xmlns:a16="http://schemas.microsoft.com/office/drawing/2014/main" id="{C63CD5A2-B0B3-E539-FF38-7A07C859305D}"/>
              </a:ext>
            </a:extLst>
          </p:cNvPr>
          <p:cNvPicPr>
            <a:picLocks noChangeAspect="1"/>
          </p:cNvPicPr>
          <p:nvPr/>
        </p:nvPicPr>
        <p:blipFill>
          <a:blip r:embed="rId4"/>
          <a:stretch>
            <a:fillRect/>
          </a:stretch>
        </p:blipFill>
        <p:spPr>
          <a:xfrm>
            <a:off x="6232609" y="1468134"/>
            <a:ext cx="5646124" cy="1833908"/>
          </a:xfrm>
          <a:prstGeom prst="rect">
            <a:avLst/>
          </a:prstGeom>
        </p:spPr>
      </p:pic>
      <p:sp>
        <p:nvSpPr>
          <p:cNvPr id="14" name="テキスト ボックス 13">
            <a:extLst>
              <a:ext uri="{FF2B5EF4-FFF2-40B4-BE49-F238E27FC236}">
                <a16:creationId xmlns:a16="http://schemas.microsoft.com/office/drawing/2014/main" id="{47BD1950-B502-CCC5-0AEB-7C76D2B48698}"/>
              </a:ext>
            </a:extLst>
          </p:cNvPr>
          <p:cNvSpPr txBox="1"/>
          <p:nvPr/>
        </p:nvSpPr>
        <p:spPr>
          <a:xfrm>
            <a:off x="6232608" y="3502290"/>
            <a:ext cx="6169467" cy="297454"/>
          </a:xfrm>
          <a:prstGeom prst="rect">
            <a:avLst/>
          </a:prstGeom>
          <a:noFill/>
        </p:spPr>
        <p:txBody>
          <a:bodyPr wrap="square">
            <a:spAutoFit/>
          </a:bodyPr>
          <a:lstStyle/>
          <a:p>
            <a:r>
              <a:rPr lang="en-US" altLang="ja-JP" sz="1333" b="1" dirty="0"/>
              <a:t>Comparing instruction tuning with pretrain–finetune and prompting</a:t>
            </a:r>
            <a:endParaRPr lang="ja-JP" altLang="en-US" sz="1333" b="1" dirty="0"/>
          </a:p>
        </p:txBody>
      </p:sp>
    </p:spTree>
    <p:extLst>
      <p:ext uri="{BB962C8B-B14F-4D97-AF65-F5344CB8AC3E}">
        <p14:creationId xmlns:p14="http://schemas.microsoft.com/office/powerpoint/2010/main" val="28082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4E70-CD02-EFEE-D0FE-ADE84B718CA3}"/>
              </a:ext>
            </a:extLst>
          </p:cNvPr>
          <p:cNvSpPr>
            <a:spLocks noGrp="1"/>
          </p:cNvSpPr>
          <p:nvPr>
            <p:ph type="title"/>
          </p:nvPr>
        </p:nvSpPr>
        <p:spPr>
          <a:xfrm>
            <a:off x="2592925" y="624110"/>
            <a:ext cx="8911687" cy="642987"/>
          </a:xfrm>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5D97146B-1203-B61E-9472-5758DA67FD4A}"/>
              </a:ext>
            </a:extLst>
          </p:cNvPr>
          <p:cNvSpPr>
            <a:spLocks noGrp="1"/>
          </p:cNvSpPr>
          <p:nvPr>
            <p:ph idx="1"/>
          </p:nvPr>
        </p:nvSpPr>
        <p:spPr>
          <a:xfrm>
            <a:off x="2589212" y="1404257"/>
            <a:ext cx="8915400" cy="4506965"/>
          </a:xfrm>
        </p:spPr>
        <p:txBody>
          <a:bodyPr/>
          <a:lstStyle/>
          <a:p>
            <a:r>
              <a:rPr lang="en-US" altLang="ja-JP" dirty="0"/>
              <a:t>M</a:t>
            </a:r>
            <a:r>
              <a:rPr kumimoji="1" lang="en-US" altLang="ja-JP" dirty="0"/>
              <a:t>ake the audience understand the essence of artificial </a:t>
            </a:r>
            <a:r>
              <a:rPr kumimoji="1" lang="en-US" altLang="zh-CN" dirty="0"/>
              <a:t>intelligence including LLMs.</a:t>
            </a:r>
          </a:p>
          <a:p>
            <a:r>
              <a:rPr kumimoji="1" lang="en-US" altLang="ja-JP" dirty="0"/>
              <a:t>Share helpful information/tips on how to learn and use LLMs.</a:t>
            </a:r>
            <a:endParaRPr kumimoji="1" lang="ja-JP" altLang="en-US" dirty="0"/>
          </a:p>
        </p:txBody>
      </p:sp>
    </p:spTree>
    <p:extLst>
      <p:ext uri="{BB962C8B-B14F-4D97-AF65-F5344CB8AC3E}">
        <p14:creationId xmlns:p14="http://schemas.microsoft.com/office/powerpoint/2010/main" val="53266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8C4E6-63AA-95AA-380B-2D2C6BB1A3C7}"/>
              </a:ext>
            </a:extLst>
          </p:cNvPr>
          <p:cNvSpPr>
            <a:spLocks noGrp="1"/>
          </p:cNvSpPr>
          <p:nvPr>
            <p:ph type="title"/>
          </p:nvPr>
        </p:nvSpPr>
        <p:spPr/>
        <p:txBody>
          <a:bodyPr/>
          <a:lstStyle/>
          <a:p>
            <a:r>
              <a:rPr lang="en-US" altLang="ja-JP"/>
              <a:t>U</a:t>
            </a:r>
            <a:r>
              <a:rPr kumimoji="1" lang="en-US" altLang="ja-JP"/>
              <a:t>nique templates as instruction</a:t>
            </a:r>
            <a:endParaRPr kumimoji="1" lang="ja-JP" altLang="en-US"/>
          </a:p>
        </p:txBody>
      </p:sp>
      <p:sp>
        <p:nvSpPr>
          <p:cNvPr id="4" name="テキスト プレースホルダー 3">
            <a:extLst>
              <a:ext uri="{FF2B5EF4-FFF2-40B4-BE49-F238E27FC236}">
                <a16:creationId xmlns:a16="http://schemas.microsoft.com/office/drawing/2014/main" id="{15F41E22-8776-7EAD-AF74-8C977D5AA01F}"/>
              </a:ext>
            </a:extLst>
          </p:cNvPr>
          <p:cNvSpPr>
            <a:spLocks noGrp="1"/>
          </p:cNvSpPr>
          <p:nvPr>
            <p:ph type="body" sz="quarter" idx="14"/>
          </p:nvPr>
        </p:nvSpPr>
        <p:spPr>
          <a:xfrm>
            <a:off x="306357" y="960241"/>
            <a:ext cx="11569700" cy="2349426"/>
          </a:xfrm>
        </p:spPr>
        <p:txBody>
          <a:bodyPr/>
          <a:lstStyle/>
          <a:p>
            <a:r>
              <a:rPr lang="en-US" altLang="ja-JP" sz="2667"/>
              <a:t>Unique template</a:t>
            </a:r>
          </a:p>
          <a:p>
            <a:pPr lvl="1"/>
            <a:r>
              <a:rPr lang="en-US" altLang="ja-JP" sz="2400"/>
              <a:t>For each dataset, the authors manually compose </a:t>
            </a:r>
            <a:r>
              <a:rPr lang="en-US" altLang="ja-JP" sz="2400">
                <a:solidFill>
                  <a:srgbClr val="FF0000"/>
                </a:solidFill>
              </a:rPr>
              <a:t>ten unique templates</a:t>
            </a:r>
            <a:r>
              <a:rPr lang="en-US" altLang="ja-JP" sz="2400"/>
              <a:t> that use natural language instructions to increase diversity.</a:t>
            </a:r>
          </a:p>
          <a:p>
            <a:pPr lvl="1"/>
            <a:r>
              <a:rPr lang="en-US" altLang="ja-JP" sz="2400"/>
              <a:t>For each dataset they also include up to three templates that “turned the task around” (to increase the diversity of the task).</a:t>
            </a:r>
            <a:endParaRPr lang="ja-JP" altLang="en-US" sz="2400"/>
          </a:p>
        </p:txBody>
      </p:sp>
      <p:pic>
        <p:nvPicPr>
          <p:cNvPr id="10" name="図 9">
            <a:extLst>
              <a:ext uri="{FF2B5EF4-FFF2-40B4-BE49-F238E27FC236}">
                <a16:creationId xmlns:a16="http://schemas.microsoft.com/office/drawing/2014/main" id="{C5A3F186-DE15-7D9E-4836-96BFF6449DAB}"/>
              </a:ext>
            </a:extLst>
          </p:cNvPr>
          <p:cNvPicPr>
            <a:picLocks noChangeAspect="1"/>
          </p:cNvPicPr>
          <p:nvPr/>
        </p:nvPicPr>
        <p:blipFill>
          <a:blip r:embed="rId2"/>
          <a:stretch>
            <a:fillRect/>
          </a:stretch>
        </p:blipFill>
        <p:spPr>
          <a:xfrm>
            <a:off x="2405681" y="3393596"/>
            <a:ext cx="7376400" cy="3004369"/>
          </a:xfrm>
          <a:prstGeom prst="rect">
            <a:avLst/>
          </a:prstGeom>
        </p:spPr>
      </p:pic>
      <p:sp>
        <p:nvSpPr>
          <p:cNvPr id="7" name="スライド番号プレースホルダー 6">
            <a:extLst>
              <a:ext uri="{FF2B5EF4-FFF2-40B4-BE49-F238E27FC236}">
                <a16:creationId xmlns:a16="http://schemas.microsoft.com/office/drawing/2014/main" id="{523361E0-553E-D7DA-3BED-9E485A34C007}"/>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35388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4E860-1013-846F-5238-E7E50818DD19}"/>
              </a:ext>
            </a:extLst>
          </p:cNvPr>
          <p:cNvSpPr>
            <a:spLocks noGrp="1"/>
          </p:cNvSpPr>
          <p:nvPr>
            <p:ph type="title"/>
          </p:nvPr>
        </p:nvSpPr>
        <p:spPr/>
        <p:txBody>
          <a:bodyPr/>
          <a:lstStyle/>
          <a:p>
            <a:r>
              <a:rPr kumimoji="1" lang="en-US" altLang="ja-JP" dirty="0"/>
              <a:t>Few-shot prompting example</a:t>
            </a:r>
            <a:endParaRPr kumimoji="1" lang="ja-JP" altLang="en-US" dirty="0"/>
          </a:p>
        </p:txBody>
      </p:sp>
      <p:sp>
        <p:nvSpPr>
          <p:cNvPr id="4" name="テキスト プレースホルダー 3">
            <a:extLst>
              <a:ext uri="{FF2B5EF4-FFF2-40B4-BE49-F238E27FC236}">
                <a16:creationId xmlns:a16="http://schemas.microsoft.com/office/drawing/2014/main" id="{F43620A1-B97E-9582-5378-0AEC5203C6FE}"/>
              </a:ext>
            </a:extLst>
          </p:cNvPr>
          <p:cNvSpPr>
            <a:spLocks noGrp="1"/>
          </p:cNvSpPr>
          <p:nvPr>
            <p:ph type="body" sz="quarter" idx="14"/>
          </p:nvPr>
        </p:nvSpPr>
        <p:spPr>
          <a:xfrm>
            <a:off x="309033" y="1267885"/>
            <a:ext cx="11569700" cy="276999"/>
          </a:xfrm>
        </p:spPr>
        <p:txBody>
          <a:bodyPr/>
          <a:lstStyle/>
          <a:p>
            <a:r>
              <a:rPr kumimoji="1" lang="en-US" altLang="ja-JP"/>
              <a:t>In the example, the task is to correctly use a new word in a sentence by providing a prompt example.</a:t>
            </a:r>
            <a:endParaRPr kumimoji="1" lang="ja-JP" altLang="en-US"/>
          </a:p>
        </p:txBody>
      </p:sp>
      <p:pic>
        <p:nvPicPr>
          <p:cNvPr id="10" name="図 9">
            <a:extLst>
              <a:ext uri="{FF2B5EF4-FFF2-40B4-BE49-F238E27FC236}">
                <a16:creationId xmlns:a16="http://schemas.microsoft.com/office/drawing/2014/main" id="{C561EBC4-619B-5393-D923-B8805581CACD}"/>
              </a:ext>
            </a:extLst>
          </p:cNvPr>
          <p:cNvPicPr>
            <a:picLocks noChangeAspect="1"/>
          </p:cNvPicPr>
          <p:nvPr/>
        </p:nvPicPr>
        <p:blipFill>
          <a:blip r:embed="rId2"/>
          <a:stretch>
            <a:fillRect/>
          </a:stretch>
        </p:blipFill>
        <p:spPr>
          <a:xfrm>
            <a:off x="538999" y="2349828"/>
            <a:ext cx="7550763" cy="3240288"/>
          </a:xfrm>
          <a:prstGeom prst="rect">
            <a:avLst/>
          </a:prstGeom>
        </p:spPr>
      </p:pic>
      <p:sp>
        <p:nvSpPr>
          <p:cNvPr id="11" name="正方形/長方形 10">
            <a:extLst>
              <a:ext uri="{FF2B5EF4-FFF2-40B4-BE49-F238E27FC236}">
                <a16:creationId xmlns:a16="http://schemas.microsoft.com/office/drawing/2014/main" id="{6D63AFF6-EFB9-1147-A208-E3A95E30DB28}"/>
              </a:ext>
            </a:extLst>
          </p:cNvPr>
          <p:cNvSpPr/>
          <p:nvPr/>
        </p:nvSpPr>
        <p:spPr>
          <a:xfrm>
            <a:off x="653592" y="3016577"/>
            <a:ext cx="6975835" cy="5530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15" name="直線矢印コネクタ 14">
            <a:extLst>
              <a:ext uri="{FF2B5EF4-FFF2-40B4-BE49-F238E27FC236}">
                <a16:creationId xmlns:a16="http://schemas.microsoft.com/office/drawing/2014/main" id="{DDAF50D4-41B7-A078-F63A-93AF87088AE9}"/>
              </a:ext>
            </a:extLst>
          </p:cNvPr>
          <p:cNvCxnSpPr>
            <a:cxnSpLocks/>
          </p:cNvCxnSpPr>
          <p:nvPr/>
        </p:nvCxnSpPr>
        <p:spPr>
          <a:xfrm>
            <a:off x="7634147" y="3305667"/>
            <a:ext cx="113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0C23AD-12B7-62B5-B710-D665B64D9980}"/>
              </a:ext>
            </a:extLst>
          </p:cNvPr>
          <p:cNvSpPr txBox="1"/>
          <p:nvPr/>
        </p:nvSpPr>
        <p:spPr>
          <a:xfrm>
            <a:off x="8765364" y="3016578"/>
            <a:ext cx="3113369" cy="461665"/>
          </a:xfrm>
          <a:prstGeom prst="rect">
            <a:avLst/>
          </a:prstGeom>
          <a:noFill/>
        </p:spPr>
        <p:txBody>
          <a:bodyPr wrap="square" rtlCol="0">
            <a:spAutoFit/>
          </a:bodyPr>
          <a:lstStyle/>
          <a:p>
            <a:pPr algn="l"/>
            <a:r>
              <a:rPr kumimoji="1" lang="en-US" altLang="ja-JP" sz="2400"/>
              <a:t>Prompt example</a:t>
            </a:r>
            <a:endParaRPr kumimoji="1" lang="ja-JP" altLang="en-US" sz="2400"/>
          </a:p>
        </p:txBody>
      </p:sp>
      <p:sp>
        <p:nvSpPr>
          <p:cNvPr id="20" name="正方形/長方形 19">
            <a:extLst>
              <a:ext uri="{FF2B5EF4-FFF2-40B4-BE49-F238E27FC236}">
                <a16:creationId xmlns:a16="http://schemas.microsoft.com/office/drawing/2014/main" id="{A212014D-4B0C-1E87-40CB-5F542BA65C8B}"/>
              </a:ext>
            </a:extLst>
          </p:cNvPr>
          <p:cNvSpPr/>
          <p:nvPr/>
        </p:nvSpPr>
        <p:spPr>
          <a:xfrm>
            <a:off x="653592" y="3632464"/>
            <a:ext cx="6975835" cy="4399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24" name="直線矢印コネクタ 23">
            <a:extLst>
              <a:ext uri="{FF2B5EF4-FFF2-40B4-BE49-F238E27FC236}">
                <a16:creationId xmlns:a16="http://schemas.microsoft.com/office/drawing/2014/main" id="{3880D762-4E7A-403E-0470-6C9F3218E8BC}"/>
              </a:ext>
            </a:extLst>
          </p:cNvPr>
          <p:cNvCxnSpPr>
            <a:cxnSpLocks/>
            <a:stCxn id="20" idx="3"/>
          </p:cNvCxnSpPr>
          <p:nvPr/>
        </p:nvCxnSpPr>
        <p:spPr>
          <a:xfrm flipV="1">
            <a:off x="7629427" y="3852424"/>
            <a:ext cx="11312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B2FCA80B-BCDA-7285-12FC-BC71F578B52D}"/>
              </a:ext>
            </a:extLst>
          </p:cNvPr>
          <p:cNvSpPr txBox="1"/>
          <p:nvPr/>
        </p:nvSpPr>
        <p:spPr>
          <a:xfrm>
            <a:off x="8760643" y="3569610"/>
            <a:ext cx="2282853" cy="461665"/>
          </a:xfrm>
          <a:prstGeom prst="rect">
            <a:avLst/>
          </a:prstGeom>
          <a:noFill/>
        </p:spPr>
        <p:txBody>
          <a:bodyPr wrap="square" rtlCol="0">
            <a:spAutoFit/>
          </a:bodyPr>
          <a:lstStyle/>
          <a:p>
            <a:pPr algn="l"/>
            <a:r>
              <a:rPr kumimoji="1" lang="en-US" altLang="ja-JP" sz="2400"/>
              <a:t>task/question</a:t>
            </a:r>
            <a:endParaRPr kumimoji="1" lang="ja-JP" altLang="en-US" sz="2400"/>
          </a:p>
        </p:txBody>
      </p:sp>
      <p:sp>
        <p:nvSpPr>
          <p:cNvPr id="14" name="テキスト ボックス 13">
            <a:extLst>
              <a:ext uri="{FF2B5EF4-FFF2-40B4-BE49-F238E27FC236}">
                <a16:creationId xmlns:a16="http://schemas.microsoft.com/office/drawing/2014/main" id="{4207AFB6-D504-BC74-D0A5-215DFE19FBFF}"/>
              </a:ext>
            </a:extLst>
          </p:cNvPr>
          <p:cNvSpPr txBox="1"/>
          <p:nvPr/>
        </p:nvSpPr>
        <p:spPr>
          <a:xfrm>
            <a:off x="3154023" y="5761536"/>
            <a:ext cx="5000877" cy="307777"/>
          </a:xfrm>
          <a:prstGeom prst="rect">
            <a:avLst/>
          </a:prstGeom>
          <a:noFill/>
        </p:spPr>
        <p:txBody>
          <a:bodyPr wrap="square">
            <a:spAutoFit/>
          </a:bodyPr>
          <a:lstStyle/>
          <a:p>
            <a:r>
              <a:rPr lang="en-US" altLang="ja-JP" sz="1400" b="1" dirty="0"/>
              <a:t>An example of few-shot prompting</a:t>
            </a:r>
            <a:endParaRPr lang="ja-JP" altLang="en-US" sz="1400" b="1" dirty="0"/>
          </a:p>
        </p:txBody>
      </p:sp>
      <p:sp>
        <p:nvSpPr>
          <p:cNvPr id="7" name="スライド番号プレースホルダー 6">
            <a:extLst>
              <a:ext uri="{FF2B5EF4-FFF2-40B4-BE49-F238E27FC236}">
                <a16:creationId xmlns:a16="http://schemas.microsoft.com/office/drawing/2014/main" id="{93EF5B13-EB4D-00FC-CF7E-A3E52E1FAE91}"/>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91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48A68-96A3-8FD6-CBF4-0B78851DFA8E}"/>
              </a:ext>
            </a:extLst>
          </p:cNvPr>
          <p:cNvSpPr>
            <a:spLocks noGrp="1"/>
          </p:cNvSpPr>
          <p:nvPr>
            <p:ph type="title"/>
          </p:nvPr>
        </p:nvSpPr>
        <p:spPr/>
        <p:txBody>
          <a:bodyPr/>
          <a:lstStyle/>
          <a:p>
            <a:r>
              <a:rPr kumimoji="1" lang="en-US" altLang="ja-JP" err="1"/>
              <a:t>CoT</a:t>
            </a:r>
            <a:r>
              <a:rPr kumimoji="1" lang="en-US" altLang="ja-JP"/>
              <a:t> prompting example</a:t>
            </a:r>
            <a:endParaRPr kumimoji="1" lang="ja-JP" altLang="en-US"/>
          </a:p>
        </p:txBody>
      </p:sp>
      <p:pic>
        <p:nvPicPr>
          <p:cNvPr id="3" name="図 2">
            <a:extLst>
              <a:ext uri="{FF2B5EF4-FFF2-40B4-BE49-F238E27FC236}">
                <a16:creationId xmlns:a16="http://schemas.microsoft.com/office/drawing/2014/main" id="{2A6DD198-8DC7-57C6-EB69-158F79AE2C99}"/>
              </a:ext>
            </a:extLst>
          </p:cNvPr>
          <p:cNvPicPr>
            <a:picLocks noChangeAspect="1"/>
          </p:cNvPicPr>
          <p:nvPr/>
        </p:nvPicPr>
        <p:blipFill>
          <a:blip r:embed="rId2"/>
          <a:stretch>
            <a:fillRect/>
          </a:stretch>
        </p:blipFill>
        <p:spPr>
          <a:xfrm>
            <a:off x="632331" y="940905"/>
            <a:ext cx="4068693" cy="5562404"/>
          </a:xfrm>
          <a:prstGeom prst="rect">
            <a:avLst/>
          </a:prstGeom>
        </p:spPr>
      </p:pic>
      <p:sp>
        <p:nvSpPr>
          <p:cNvPr id="5" name="テキスト ボックス 4">
            <a:extLst>
              <a:ext uri="{FF2B5EF4-FFF2-40B4-BE49-F238E27FC236}">
                <a16:creationId xmlns:a16="http://schemas.microsoft.com/office/drawing/2014/main" id="{8768CC40-5058-2AE9-E5A8-854BD16CD60D}"/>
              </a:ext>
            </a:extLst>
          </p:cNvPr>
          <p:cNvSpPr txBox="1"/>
          <p:nvPr/>
        </p:nvSpPr>
        <p:spPr>
          <a:xfrm>
            <a:off x="1251201" y="6563736"/>
            <a:ext cx="10492307" cy="253916"/>
          </a:xfrm>
          <a:prstGeom prst="rect">
            <a:avLst/>
          </a:prstGeom>
          <a:noFill/>
        </p:spPr>
        <p:txBody>
          <a:bodyPr wrap="square">
            <a:spAutoFit/>
          </a:bodyPr>
          <a:lstStyle/>
          <a:p>
            <a:pPr algn="l"/>
            <a:r>
              <a:rPr kumimoji="1" lang="en-US" altLang="ja-JP" sz="1050" b="1" dirty="0"/>
              <a:t>Chain of thought (highlighted) facilitates multistep reasoning in large language models. The output here is from a 137B parameter LaMDA language model.</a:t>
            </a:r>
            <a:endParaRPr kumimoji="1" lang="ja-JP" altLang="en-US" sz="1050" b="1" dirty="0"/>
          </a:p>
        </p:txBody>
      </p:sp>
      <p:sp>
        <p:nvSpPr>
          <p:cNvPr id="6" name="テキスト ボックス 5">
            <a:extLst>
              <a:ext uri="{FF2B5EF4-FFF2-40B4-BE49-F238E27FC236}">
                <a16:creationId xmlns:a16="http://schemas.microsoft.com/office/drawing/2014/main" id="{4673953D-792F-4AAE-4A44-668E892BFB6C}"/>
              </a:ext>
            </a:extLst>
          </p:cNvPr>
          <p:cNvSpPr txBox="1"/>
          <p:nvPr/>
        </p:nvSpPr>
        <p:spPr>
          <a:xfrm>
            <a:off x="4958588" y="1537909"/>
            <a:ext cx="5942176" cy="954300"/>
          </a:xfrm>
          <a:prstGeom prst="rect">
            <a:avLst/>
          </a:prstGeom>
          <a:noFill/>
        </p:spPr>
        <p:txBody>
          <a:bodyPr wrap="square">
            <a:spAutoFit/>
          </a:bodyPr>
          <a:lstStyle/>
          <a:p>
            <a:pPr algn="l"/>
            <a:r>
              <a:rPr kumimoji="1" lang="en-US" altLang="ja-JP" sz="1867">
                <a:solidFill>
                  <a:schemeClr val="tx2"/>
                </a:solidFill>
              </a:rPr>
              <a:t>Few-shot prompt learning: </a:t>
            </a:r>
          </a:p>
          <a:p>
            <a:pPr algn="l"/>
            <a:r>
              <a:rPr kumimoji="1" lang="en-US" altLang="ja-JP" sz="1867">
                <a:solidFill>
                  <a:schemeClr val="tx2"/>
                </a:solidFill>
              </a:rPr>
              <a:t>given a few exemplar prompts of Q and A  sets directly</a:t>
            </a:r>
            <a:r>
              <a:rPr kumimoji="1" lang="en-US" altLang="ja-JP" sz="1867">
                <a:solidFill>
                  <a:schemeClr val="accent4"/>
                </a:solidFill>
              </a:rPr>
              <a:t>.</a:t>
            </a:r>
            <a:endParaRPr kumimoji="1" lang="ja-JP" altLang="en-US" sz="1867">
              <a:solidFill>
                <a:schemeClr val="accent4"/>
              </a:solidFill>
            </a:endParaRPr>
          </a:p>
        </p:txBody>
      </p:sp>
      <p:sp>
        <p:nvSpPr>
          <p:cNvPr id="7" name="テキスト ボックス 6">
            <a:extLst>
              <a:ext uri="{FF2B5EF4-FFF2-40B4-BE49-F238E27FC236}">
                <a16:creationId xmlns:a16="http://schemas.microsoft.com/office/drawing/2014/main" id="{3474BEAA-1DA4-B84D-AB18-F64EC018A3D9}"/>
              </a:ext>
            </a:extLst>
          </p:cNvPr>
          <p:cNvSpPr txBox="1"/>
          <p:nvPr/>
        </p:nvSpPr>
        <p:spPr>
          <a:xfrm>
            <a:off x="5047281" y="4201801"/>
            <a:ext cx="6936089" cy="954300"/>
          </a:xfrm>
          <a:prstGeom prst="rect">
            <a:avLst/>
          </a:prstGeom>
          <a:noFill/>
        </p:spPr>
        <p:txBody>
          <a:bodyPr wrap="square">
            <a:spAutoFit/>
          </a:bodyPr>
          <a:lstStyle/>
          <a:p>
            <a:pPr algn="l"/>
            <a:r>
              <a:rPr kumimoji="1" lang="en-US" altLang="ja-JP" sz="1867" dirty="0">
                <a:solidFill>
                  <a:schemeClr val="tx2"/>
                </a:solidFill>
              </a:rPr>
              <a:t>Few-shot manual-</a:t>
            </a:r>
            <a:r>
              <a:rPr kumimoji="1" lang="en-US" altLang="ja-JP" sz="1867" dirty="0" err="1">
                <a:solidFill>
                  <a:schemeClr val="tx2"/>
                </a:solidFill>
              </a:rPr>
              <a:t>CoT</a:t>
            </a:r>
            <a:r>
              <a:rPr kumimoji="1" lang="en-US" altLang="ja-JP" sz="1867" dirty="0">
                <a:solidFill>
                  <a:schemeClr val="tx2"/>
                </a:solidFill>
              </a:rPr>
              <a:t> prompt learning:</a:t>
            </a:r>
          </a:p>
          <a:p>
            <a:pPr algn="l"/>
            <a:r>
              <a:rPr kumimoji="1" lang="en-US" altLang="ja-JP" sz="1867" dirty="0">
                <a:solidFill>
                  <a:schemeClr val="tx2"/>
                </a:solidFill>
              </a:rPr>
              <a:t>Not just providing the exemplar prompts of Q and A sets, but </a:t>
            </a:r>
            <a:r>
              <a:rPr kumimoji="1" lang="en-US" altLang="ja-JP" sz="1867" dirty="0"/>
              <a:t>also </a:t>
            </a:r>
            <a:r>
              <a:rPr kumimoji="1" lang="en-US" altLang="ja-JP" sz="1867" dirty="0">
                <a:highlight>
                  <a:srgbClr val="F7CBCB"/>
                </a:highlight>
              </a:rPr>
              <a:t>the </a:t>
            </a:r>
            <a:r>
              <a:rPr kumimoji="1" lang="en-US" altLang="ja-JP" sz="1867" dirty="0" err="1">
                <a:highlight>
                  <a:srgbClr val="F7CBCB"/>
                </a:highlight>
              </a:rPr>
              <a:t>CoT</a:t>
            </a:r>
            <a:r>
              <a:rPr kumimoji="1" lang="en-US" altLang="ja-JP" sz="1867" dirty="0">
                <a:highlight>
                  <a:srgbClr val="F7CBCB"/>
                </a:highlight>
              </a:rPr>
              <a:t> of A.</a:t>
            </a:r>
            <a:endParaRPr kumimoji="1" lang="ja-JP" altLang="en-US" sz="1867" dirty="0">
              <a:highlight>
                <a:srgbClr val="F7CBCB"/>
              </a:highlight>
            </a:endParaRPr>
          </a:p>
        </p:txBody>
      </p:sp>
      <p:sp>
        <p:nvSpPr>
          <p:cNvPr id="8" name="テキスト ボックス 7">
            <a:extLst>
              <a:ext uri="{FF2B5EF4-FFF2-40B4-BE49-F238E27FC236}">
                <a16:creationId xmlns:a16="http://schemas.microsoft.com/office/drawing/2014/main" id="{E1AA9425-4BB8-EB9F-A391-FF1AD9AB62D5}"/>
              </a:ext>
            </a:extLst>
          </p:cNvPr>
          <p:cNvSpPr txBox="1"/>
          <p:nvPr/>
        </p:nvSpPr>
        <p:spPr>
          <a:xfrm>
            <a:off x="5047281" y="3066973"/>
            <a:ext cx="7823988" cy="666977"/>
          </a:xfrm>
          <a:prstGeom prst="rect">
            <a:avLst/>
          </a:prstGeom>
          <a:noFill/>
        </p:spPr>
        <p:txBody>
          <a:bodyPr wrap="square">
            <a:spAutoFit/>
          </a:bodyPr>
          <a:lstStyle/>
          <a:p>
            <a:pPr algn="l"/>
            <a:r>
              <a:rPr kumimoji="1" lang="en-US" altLang="ja-JP" sz="1867" dirty="0"/>
              <a:t>(Not just the answer, but also please tell me the </a:t>
            </a:r>
            <a:r>
              <a:rPr kumimoji="1" lang="en-US" altLang="ja-JP" sz="1867" dirty="0">
                <a:solidFill>
                  <a:schemeClr val="accent4"/>
                </a:solidFill>
              </a:rPr>
              <a:t>logic/reason/inference </a:t>
            </a:r>
            <a:r>
              <a:rPr kumimoji="1" lang="en-US" altLang="ja-JP" sz="1867" dirty="0"/>
              <a:t>why you give this answer!)</a:t>
            </a:r>
            <a:endParaRPr kumimoji="1" lang="ja-JP" altLang="en-US" sz="1867" dirty="0"/>
          </a:p>
        </p:txBody>
      </p:sp>
      <p:sp>
        <p:nvSpPr>
          <p:cNvPr id="9" name="矢印: 下 8">
            <a:extLst>
              <a:ext uri="{FF2B5EF4-FFF2-40B4-BE49-F238E27FC236}">
                <a16:creationId xmlns:a16="http://schemas.microsoft.com/office/drawing/2014/main" id="{BB0760BF-2160-7534-F695-ACD9C23525BE}"/>
              </a:ext>
            </a:extLst>
          </p:cNvPr>
          <p:cNvSpPr/>
          <p:nvPr/>
        </p:nvSpPr>
        <p:spPr>
          <a:xfrm>
            <a:off x="7677884" y="2492209"/>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0" name="矢印: 下 9">
            <a:extLst>
              <a:ext uri="{FF2B5EF4-FFF2-40B4-BE49-F238E27FC236}">
                <a16:creationId xmlns:a16="http://schemas.microsoft.com/office/drawing/2014/main" id="{FF8AAC93-4CF5-9EAA-FED5-CA2D399BEA90}"/>
              </a:ext>
            </a:extLst>
          </p:cNvPr>
          <p:cNvSpPr/>
          <p:nvPr/>
        </p:nvSpPr>
        <p:spPr>
          <a:xfrm>
            <a:off x="7643901" y="3736268"/>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3" name="スライド番号プレースホルダー 12">
            <a:extLst>
              <a:ext uri="{FF2B5EF4-FFF2-40B4-BE49-F238E27FC236}">
                <a16:creationId xmlns:a16="http://schemas.microsoft.com/office/drawing/2014/main" id="{944CF073-3C5B-16EE-DE9C-2CC9CAA21F75}"/>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Tree>
    <p:extLst>
      <p:ext uri="{BB962C8B-B14F-4D97-AF65-F5344CB8AC3E}">
        <p14:creationId xmlns:p14="http://schemas.microsoft.com/office/powerpoint/2010/main" val="2836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F6328-44A3-E76D-D7AA-D3A8231D88BD}"/>
              </a:ext>
            </a:extLst>
          </p:cNvPr>
          <p:cNvSpPr>
            <a:spLocks noGrp="1"/>
          </p:cNvSpPr>
          <p:nvPr>
            <p:ph type="title"/>
          </p:nvPr>
        </p:nvSpPr>
        <p:spPr/>
        <p:txBody>
          <a:bodyPr/>
          <a:lstStyle/>
          <a:p>
            <a:r>
              <a:rPr kumimoji="1" lang="en-US" altLang="ja-JP"/>
              <a:t>Self-consistency example</a:t>
            </a:r>
            <a:endParaRPr kumimoji="1" lang="ja-JP" altLang="en-US"/>
          </a:p>
        </p:txBody>
      </p:sp>
      <p:pic>
        <p:nvPicPr>
          <p:cNvPr id="9" name="図 8">
            <a:extLst>
              <a:ext uri="{FF2B5EF4-FFF2-40B4-BE49-F238E27FC236}">
                <a16:creationId xmlns:a16="http://schemas.microsoft.com/office/drawing/2014/main" id="{95FB1315-4C13-6ADD-F78E-5B0B7BCCA537}"/>
              </a:ext>
            </a:extLst>
          </p:cNvPr>
          <p:cNvPicPr>
            <a:picLocks noChangeAspect="1"/>
          </p:cNvPicPr>
          <p:nvPr/>
        </p:nvPicPr>
        <p:blipFill>
          <a:blip r:embed="rId2"/>
          <a:stretch>
            <a:fillRect/>
          </a:stretch>
        </p:blipFill>
        <p:spPr>
          <a:xfrm>
            <a:off x="2045379" y="1068139"/>
            <a:ext cx="7725196" cy="4514872"/>
          </a:xfrm>
          <a:prstGeom prst="rect">
            <a:avLst/>
          </a:prstGeom>
        </p:spPr>
      </p:pic>
      <p:sp>
        <p:nvSpPr>
          <p:cNvPr id="10" name="テキスト ボックス 9">
            <a:extLst>
              <a:ext uri="{FF2B5EF4-FFF2-40B4-BE49-F238E27FC236}">
                <a16:creationId xmlns:a16="http://schemas.microsoft.com/office/drawing/2014/main" id="{20173FFD-72FE-E98B-E247-CA068C29560C}"/>
              </a:ext>
            </a:extLst>
          </p:cNvPr>
          <p:cNvSpPr txBox="1"/>
          <p:nvPr/>
        </p:nvSpPr>
        <p:spPr>
          <a:xfrm>
            <a:off x="2882813" y="5690981"/>
            <a:ext cx="6050332" cy="307777"/>
          </a:xfrm>
          <a:prstGeom prst="rect">
            <a:avLst/>
          </a:prstGeom>
          <a:noFill/>
        </p:spPr>
        <p:txBody>
          <a:bodyPr wrap="square">
            <a:spAutoFit/>
          </a:bodyPr>
          <a:lstStyle/>
          <a:p>
            <a:r>
              <a:rPr lang="en-US" altLang="ja-JP" sz="1400" b="1" dirty="0"/>
              <a:t>The comparison between </a:t>
            </a:r>
            <a:r>
              <a:rPr lang="en-US" altLang="ja-JP" sz="1400" b="1" dirty="0" err="1"/>
              <a:t>CoT</a:t>
            </a:r>
            <a:r>
              <a:rPr lang="en-US" altLang="ja-JP" sz="1400" b="1" dirty="0"/>
              <a:t> prompting and Self-consistency</a:t>
            </a:r>
            <a:endParaRPr lang="ja-JP" altLang="en-US" sz="1400" b="1" dirty="0"/>
          </a:p>
        </p:txBody>
      </p:sp>
      <p:sp>
        <p:nvSpPr>
          <p:cNvPr id="6" name="スライド番号プレースホルダー 5">
            <a:extLst>
              <a:ext uri="{FF2B5EF4-FFF2-40B4-BE49-F238E27FC236}">
                <a16:creationId xmlns:a16="http://schemas.microsoft.com/office/drawing/2014/main" id="{34848938-B6C0-B093-D872-3A0187E5EE65}"/>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Tree>
    <p:extLst>
      <p:ext uri="{BB962C8B-B14F-4D97-AF65-F5344CB8AC3E}">
        <p14:creationId xmlns:p14="http://schemas.microsoft.com/office/powerpoint/2010/main" val="14859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3ACCD-DE77-E1A0-C5E7-942281343C3F}"/>
              </a:ext>
            </a:extLst>
          </p:cNvPr>
          <p:cNvSpPr>
            <a:spLocks noGrp="1"/>
          </p:cNvSpPr>
          <p:nvPr>
            <p:ph type="title"/>
          </p:nvPr>
        </p:nvSpPr>
        <p:spPr>
          <a:xfrm>
            <a:off x="2592925" y="624110"/>
            <a:ext cx="8911687" cy="638308"/>
          </a:xfrm>
        </p:spPr>
        <p:txBody>
          <a:bodyPr>
            <a:normAutofit fontScale="90000"/>
          </a:bodyPr>
          <a:lstStyle/>
          <a:p>
            <a:r>
              <a:rPr kumimoji="1" lang="en-US" altLang="ja-JP" dirty="0"/>
              <a:t>Tips on Prompt Engineering</a:t>
            </a:r>
            <a:endParaRPr kumimoji="1" lang="ja-JP" altLang="en-US" dirty="0"/>
          </a:p>
        </p:txBody>
      </p:sp>
      <p:sp>
        <p:nvSpPr>
          <p:cNvPr id="3" name="コンテンツ プレースホルダー 2">
            <a:extLst>
              <a:ext uri="{FF2B5EF4-FFF2-40B4-BE49-F238E27FC236}">
                <a16:creationId xmlns:a16="http://schemas.microsoft.com/office/drawing/2014/main" id="{8CEA4C57-8ED5-7479-A947-7CD2E084CB76}"/>
              </a:ext>
            </a:extLst>
          </p:cNvPr>
          <p:cNvSpPr>
            <a:spLocks noGrp="1"/>
          </p:cNvSpPr>
          <p:nvPr>
            <p:ph idx="1"/>
          </p:nvPr>
        </p:nvSpPr>
        <p:spPr>
          <a:xfrm>
            <a:off x="2589212" y="1364776"/>
            <a:ext cx="8915400" cy="4546446"/>
          </a:xfrm>
        </p:spPr>
        <p:txBody>
          <a:bodyPr/>
          <a:lstStyle/>
          <a:p>
            <a:r>
              <a:rPr kumimoji="1" lang="en-US" altLang="ja-JP" dirty="0"/>
              <a:t>Use prompt engineering technical introduced in this </a:t>
            </a:r>
            <a:r>
              <a:rPr lang="en-US" altLang="ja-JP" dirty="0"/>
              <a:t>slides </a:t>
            </a:r>
            <a:r>
              <a:rPr kumimoji="1" lang="en-US" altLang="ja-JP" dirty="0"/>
              <a:t>in your prompt.</a:t>
            </a:r>
          </a:p>
          <a:p>
            <a:pPr lvl="1"/>
            <a:r>
              <a:rPr lang="en-US" altLang="ja-JP" dirty="0"/>
              <a:t>Zero-shot, Few-shot, </a:t>
            </a:r>
            <a:r>
              <a:rPr lang="en-US" altLang="ja-JP" dirty="0" err="1"/>
              <a:t>CoT</a:t>
            </a:r>
            <a:r>
              <a:rPr lang="en-US" altLang="ja-JP" dirty="0"/>
              <a:t>, self-consistency prompting</a:t>
            </a:r>
            <a:endParaRPr kumimoji="1" lang="en-US" altLang="ja-JP" dirty="0"/>
          </a:p>
          <a:p>
            <a:r>
              <a:rPr lang="en-US" altLang="ja-JP" dirty="0"/>
              <a:t>Adding a role into your prompt.</a:t>
            </a:r>
          </a:p>
          <a:p>
            <a:pPr lvl="1"/>
            <a:r>
              <a:rPr lang="en-US" altLang="ja-JP" dirty="0"/>
              <a:t>You are a Mathematical expert…</a:t>
            </a:r>
          </a:p>
          <a:p>
            <a:r>
              <a:rPr kumimoji="1" lang="en-US" altLang="ja-JP" dirty="0"/>
              <a:t>Decompose the question into small pieces for LLM to understand.</a:t>
            </a:r>
          </a:p>
          <a:p>
            <a:r>
              <a:rPr lang="en-US" altLang="ja-JP" dirty="0"/>
              <a:t>How to write ChatGPT prompt:</a:t>
            </a:r>
          </a:p>
          <a:p>
            <a:pPr lvl="1"/>
            <a:r>
              <a:rPr kumimoji="1" lang="en-US" altLang="ja-JP" dirty="0">
                <a:hlinkClick r:id="rId2"/>
              </a:rPr>
              <a:t>https://www.coursera.org/articles/how-to-write-chatgpt-prompts</a:t>
            </a:r>
            <a:r>
              <a:rPr kumimoji="1" lang="en-US" altLang="ja-JP" dirty="0"/>
              <a:t> </a:t>
            </a:r>
          </a:p>
          <a:p>
            <a:endParaRPr lang="en-US" altLang="ja-JP" dirty="0"/>
          </a:p>
          <a:p>
            <a:endParaRPr kumimoji="1" lang="ja-JP" altLang="en-US" dirty="0"/>
          </a:p>
        </p:txBody>
      </p:sp>
    </p:spTree>
    <p:extLst>
      <p:ext uri="{BB962C8B-B14F-4D97-AF65-F5344CB8AC3E}">
        <p14:creationId xmlns:p14="http://schemas.microsoft.com/office/powerpoint/2010/main" val="25436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BD9C3-3F61-98D7-176D-0396519543AB}"/>
              </a:ext>
            </a:extLst>
          </p:cNvPr>
          <p:cNvSpPr>
            <a:spLocks noGrp="1"/>
          </p:cNvSpPr>
          <p:nvPr>
            <p:ph type="title"/>
          </p:nvPr>
        </p:nvSpPr>
        <p:spPr>
          <a:xfrm>
            <a:off x="2592925" y="624110"/>
            <a:ext cx="8911687" cy="688707"/>
          </a:xfrm>
        </p:spPr>
        <p:txBody>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BAE0BD0-4BEB-B71B-0B77-694FAAADB9A8}"/>
              </a:ext>
            </a:extLst>
          </p:cNvPr>
          <p:cNvSpPr>
            <a:spLocks noGrp="1"/>
          </p:cNvSpPr>
          <p:nvPr>
            <p:ph idx="1"/>
          </p:nvPr>
        </p:nvSpPr>
        <p:spPr>
          <a:xfrm>
            <a:off x="2654526" y="1617617"/>
            <a:ext cx="8915400" cy="3777622"/>
          </a:xfrm>
        </p:spPr>
        <p:txBody>
          <a:bodyPr/>
          <a:lstStyle/>
          <a:p>
            <a:r>
              <a:rPr kumimoji="1" lang="en-US" altLang="ja-JP" dirty="0"/>
              <a:t>Scaling law is not really the truth. </a:t>
            </a:r>
          </a:p>
          <a:p>
            <a:r>
              <a:rPr kumimoji="1" lang="en-US" altLang="ja-JP" dirty="0"/>
              <a:t>The prompt engineering commonly known is hard prompting.</a:t>
            </a:r>
          </a:p>
          <a:p>
            <a:r>
              <a:rPr kumimoji="1" lang="en-US" altLang="ja-JP" dirty="0"/>
              <a:t>Zero-shot prompting, zero-shot prompting, </a:t>
            </a:r>
            <a:r>
              <a:rPr kumimoji="1" lang="en-US" altLang="ja-JP" dirty="0" err="1"/>
              <a:t>CoT</a:t>
            </a:r>
            <a:r>
              <a:rPr kumimoji="1" lang="en-US" altLang="ja-JP" dirty="0"/>
              <a:t> prompting are the most commonly used hard prompt engineering methods.</a:t>
            </a:r>
          </a:p>
          <a:p>
            <a:pPr lvl="1"/>
            <a:r>
              <a:rPr lang="en-US" altLang="ja-JP" dirty="0">
                <a:solidFill>
                  <a:schemeClr val="accent1">
                    <a:lumMod val="60000"/>
                    <a:lumOff val="40000"/>
                  </a:schemeClr>
                </a:solidFill>
              </a:rPr>
              <a:t>All there of them are also called </a:t>
            </a:r>
            <a:r>
              <a:rPr kumimoji="1" lang="en-US" altLang="ja-JP" dirty="0">
                <a:solidFill>
                  <a:schemeClr val="accent1">
                    <a:lumMod val="60000"/>
                    <a:lumOff val="40000"/>
                  </a:schemeClr>
                </a:solidFill>
              </a:rPr>
              <a:t>In-context learning (ICL).</a:t>
            </a:r>
          </a:p>
          <a:p>
            <a:pPr lvl="2"/>
            <a:r>
              <a:rPr kumimoji="1" lang="en-US" altLang="ja-JP" dirty="0">
                <a:solidFill>
                  <a:schemeClr val="accent1">
                    <a:lumMod val="60000"/>
                    <a:lumOff val="40000"/>
                  </a:schemeClr>
                </a:solidFill>
              </a:rPr>
              <a:t>ICL is a model's ability to adapt to input without changing its internal parameters, while few-shot prompting is a technique within ICL that uses examples to guide the model's behavior.</a:t>
            </a:r>
          </a:p>
          <a:p>
            <a:r>
              <a:rPr lang="en-US" altLang="zh-CN" dirty="0">
                <a:solidFill>
                  <a:schemeClr val="tx1"/>
                </a:solidFill>
              </a:rPr>
              <a:t>Self-consistency prompting </a:t>
            </a:r>
            <a:r>
              <a:rPr kumimoji="1" lang="en-US" altLang="ja-JP" dirty="0">
                <a:solidFill>
                  <a:schemeClr val="tx1"/>
                </a:solidFill>
              </a:rPr>
              <a:t>aims to increase the </a:t>
            </a:r>
            <a:r>
              <a:rPr kumimoji="1" lang="en-US" altLang="zh-CN" dirty="0">
                <a:solidFill>
                  <a:schemeClr val="tx1"/>
                </a:solidFill>
              </a:rPr>
              <a:t>trustworthiness and robustness of an LLM. </a:t>
            </a:r>
            <a:endParaRPr kumimoji="1" lang="ja-JP" altLang="en-US" dirty="0">
              <a:solidFill>
                <a:schemeClr val="tx1"/>
              </a:solidFill>
            </a:endParaRPr>
          </a:p>
        </p:txBody>
      </p:sp>
    </p:spTree>
    <p:extLst>
      <p:ext uri="{BB962C8B-B14F-4D97-AF65-F5344CB8AC3E}">
        <p14:creationId xmlns:p14="http://schemas.microsoft.com/office/powerpoint/2010/main" val="97544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86BA-96C9-7CA0-ECBD-96CA259F6F60}"/>
              </a:ext>
            </a:extLst>
          </p:cNvPr>
          <p:cNvSpPr>
            <a:spLocks noGrp="1"/>
          </p:cNvSpPr>
          <p:nvPr>
            <p:ph type="title"/>
          </p:nvPr>
        </p:nvSpPr>
        <p:spPr>
          <a:xfrm>
            <a:off x="2592925" y="624110"/>
            <a:ext cx="8911687" cy="590736"/>
          </a:xfrm>
        </p:spPr>
        <p:txBody>
          <a:bodyPr>
            <a:normAutofit fontScale="90000"/>
          </a:bodyPr>
          <a:lstStyle/>
          <a:p>
            <a:r>
              <a:rPr lang="en-US" dirty="0">
                <a:latin typeface="+mj-ea"/>
              </a:rPr>
              <a:t>RAG</a:t>
            </a:r>
          </a:p>
        </p:txBody>
      </p:sp>
      <p:pic>
        <p:nvPicPr>
          <p:cNvPr id="2050" name="Picture 2" descr="RAG solves the lack of specific knowledge problem">
            <a:extLst>
              <a:ext uri="{FF2B5EF4-FFF2-40B4-BE49-F238E27FC236}">
                <a16:creationId xmlns:a16="http://schemas.microsoft.com/office/drawing/2014/main" id="{4E72A1EE-8ACA-4375-BAC3-F23820F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82" t="9832" r="9185" b="13915"/>
          <a:stretch/>
        </p:blipFill>
        <p:spPr bwMode="auto">
          <a:xfrm>
            <a:off x="6659987" y="1899004"/>
            <a:ext cx="5198200" cy="1833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augmented generation part of RAG: The Chat endpoint uses the retrieved information to provide a grounded response">
            <a:extLst>
              <a:ext uri="{FF2B5EF4-FFF2-40B4-BE49-F238E27FC236}">
                <a16:creationId xmlns:a16="http://schemas.microsoft.com/office/drawing/2014/main" id="{F66EDBB6-0FD4-0BB4-3CD1-02AD24DB0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9" t="14059" r="9579" b="14361"/>
          <a:stretch/>
        </p:blipFill>
        <p:spPr bwMode="auto">
          <a:xfrm>
            <a:off x="6694127" y="4560473"/>
            <a:ext cx="5164060" cy="17444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4466A-127D-D2A1-373D-A0C04DEF8E65}"/>
              </a:ext>
            </a:extLst>
          </p:cNvPr>
          <p:cNvSpPr txBox="1"/>
          <p:nvPr/>
        </p:nvSpPr>
        <p:spPr>
          <a:xfrm>
            <a:off x="7375483" y="1307820"/>
            <a:ext cx="2910340" cy="461665"/>
          </a:xfrm>
          <a:prstGeom prst="rect">
            <a:avLst/>
          </a:prstGeom>
          <a:noFill/>
        </p:spPr>
        <p:txBody>
          <a:bodyPr wrap="square" rtlCol="0">
            <a:spAutoFit/>
          </a:bodyPr>
          <a:lstStyle/>
          <a:p>
            <a:pPr algn="ctr"/>
            <a:r>
              <a:rPr lang="en-US" sz="2400" dirty="0"/>
              <a:t>What RAG Adds</a:t>
            </a:r>
          </a:p>
        </p:txBody>
      </p:sp>
      <p:sp>
        <p:nvSpPr>
          <p:cNvPr id="6" name="TextBox 5">
            <a:extLst>
              <a:ext uri="{FF2B5EF4-FFF2-40B4-BE49-F238E27FC236}">
                <a16:creationId xmlns:a16="http://schemas.microsoft.com/office/drawing/2014/main" id="{3EA84B0A-C705-C24E-20DE-9C5A241E0BC9}"/>
              </a:ext>
            </a:extLst>
          </p:cNvPr>
          <p:cNvSpPr txBox="1"/>
          <p:nvPr/>
        </p:nvSpPr>
        <p:spPr>
          <a:xfrm>
            <a:off x="7790801" y="4091326"/>
            <a:ext cx="2537090" cy="461665"/>
          </a:xfrm>
          <a:prstGeom prst="rect">
            <a:avLst/>
          </a:prstGeom>
          <a:noFill/>
        </p:spPr>
        <p:txBody>
          <a:bodyPr wrap="square" rtlCol="0">
            <a:spAutoFit/>
          </a:bodyPr>
          <a:lstStyle/>
          <a:p>
            <a:pPr algn="ctr"/>
            <a:r>
              <a:rPr lang="en-US" sz="2400"/>
              <a:t>How RAG works</a:t>
            </a:r>
          </a:p>
        </p:txBody>
      </p:sp>
      <p:sp>
        <p:nvSpPr>
          <p:cNvPr id="7" name="TextBox 6">
            <a:extLst>
              <a:ext uri="{FF2B5EF4-FFF2-40B4-BE49-F238E27FC236}">
                <a16:creationId xmlns:a16="http://schemas.microsoft.com/office/drawing/2014/main" id="{26537577-354D-F461-E641-7EDCB578D30C}"/>
              </a:ext>
            </a:extLst>
          </p:cNvPr>
          <p:cNvSpPr txBox="1"/>
          <p:nvPr/>
        </p:nvSpPr>
        <p:spPr>
          <a:xfrm>
            <a:off x="9738442" y="6397863"/>
            <a:ext cx="2298982" cy="230832"/>
          </a:xfrm>
          <a:prstGeom prst="rect">
            <a:avLst/>
          </a:prstGeom>
          <a:noFill/>
        </p:spPr>
        <p:txBody>
          <a:bodyPr wrap="square" rtlCol="0">
            <a:spAutoFit/>
          </a:bodyPr>
          <a:lstStyle/>
          <a:p>
            <a:r>
              <a:rPr lang="fr-FR" altLang="ja-JP" sz="900" dirty="0">
                <a:latin typeface="+mn-ea"/>
              </a:rPr>
              <a:t>Source</a:t>
            </a:r>
            <a:r>
              <a:rPr lang="fr-FR" altLang="ja-JP" sz="900" dirty="0">
                <a:latin typeface="+mn-ea"/>
                <a:hlinkClick r:id="rId4"/>
              </a:rPr>
              <a:t>: Introduction to RAG</a:t>
            </a:r>
            <a:endParaRPr lang="en-US" sz="900" dirty="0">
              <a:latin typeface="+mn-ea"/>
            </a:endParaRPr>
          </a:p>
        </p:txBody>
      </p:sp>
      <p:graphicFrame>
        <p:nvGraphicFramePr>
          <p:cNvPr id="3" name="Table 9">
            <a:extLst>
              <a:ext uri="{FF2B5EF4-FFF2-40B4-BE49-F238E27FC236}">
                <a16:creationId xmlns:a16="http://schemas.microsoft.com/office/drawing/2014/main" id="{17967818-990B-937C-2141-BA78ED1E9D99}"/>
              </a:ext>
            </a:extLst>
          </p:cNvPr>
          <p:cNvGraphicFramePr>
            <a:graphicFrameLocks noGrp="1"/>
          </p:cNvGraphicFramePr>
          <p:nvPr>
            <p:extLst>
              <p:ext uri="{D42A27DB-BD31-4B8C-83A1-F6EECF244321}">
                <p14:modId xmlns:p14="http://schemas.microsoft.com/office/powerpoint/2010/main" val="1186418950"/>
              </p:ext>
            </p:extLst>
          </p:nvPr>
        </p:nvGraphicFramePr>
        <p:xfrm>
          <a:off x="1815431" y="2204231"/>
          <a:ext cx="3716583" cy="252984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RAG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Normal LLM can not answer internal domain questions (e.g., company related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in-context learning: source material is included as part of the prompt when generating.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add knowledge to the model</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Tree>
    <p:extLst>
      <p:ext uri="{BB962C8B-B14F-4D97-AF65-F5344CB8AC3E}">
        <p14:creationId xmlns:p14="http://schemas.microsoft.com/office/powerpoint/2010/main" val="382852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747E1-6D71-ABE9-C377-AFA5C4956956}"/>
              </a:ext>
            </a:extLst>
          </p:cNvPr>
          <p:cNvSpPr>
            <a:spLocks noGrp="1"/>
          </p:cNvSpPr>
          <p:nvPr>
            <p:ph type="title"/>
          </p:nvPr>
        </p:nvSpPr>
        <p:spPr>
          <a:xfrm>
            <a:off x="2592925" y="624110"/>
            <a:ext cx="8911687" cy="597267"/>
          </a:xfrm>
        </p:spPr>
        <p:txBody>
          <a:bodyPr>
            <a:normAutofit fontScale="90000"/>
          </a:bodyPr>
          <a:lstStyle/>
          <a:p>
            <a:r>
              <a:rPr kumimoji="1" lang="en-US" altLang="ja-JP" dirty="0"/>
              <a:t>Details of RAG</a:t>
            </a:r>
            <a:endParaRPr kumimoji="1" lang="ja-JP" altLang="en-US" dirty="0"/>
          </a:p>
        </p:txBody>
      </p:sp>
      <p:pic>
        <p:nvPicPr>
          <p:cNvPr id="4" name="図 3">
            <a:extLst>
              <a:ext uri="{FF2B5EF4-FFF2-40B4-BE49-F238E27FC236}">
                <a16:creationId xmlns:a16="http://schemas.microsoft.com/office/drawing/2014/main" id="{33C2D470-1A3B-99ED-BA3E-2F1FF6818A30}"/>
              </a:ext>
            </a:extLst>
          </p:cNvPr>
          <p:cNvPicPr>
            <a:picLocks noChangeAspect="1"/>
          </p:cNvPicPr>
          <p:nvPr/>
        </p:nvPicPr>
        <p:blipFill>
          <a:blip r:embed="rId2"/>
          <a:stretch>
            <a:fillRect/>
          </a:stretch>
        </p:blipFill>
        <p:spPr>
          <a:xfrm>
            <a:off x="1486048" y="1521784"/>
            <a:ext cx="4435986" cy="2593016"/>
          </a:xfrm>
          <a:prstGeom prst="rect">
            <a:avLst/>
          </a:prstGeom>
        </p:spPr>
      </p:pic>
      <p:sp>
        <p:nvSpPr>
          <p:cNvPr id="6" name="テキスト ボックス 5">
            <a:extLst>
              <a:ext uri="{FF2B5EF4-FFF2-40B4-BE49-F238E27FC236}">
                <a16:creationId xmlns:a16="http://schemas.microsoft.com/office/drawing/2014/main" id="{A837EA71-848E-6C68-5D6B-92CB4F2283C2}"/>
              </a:ext>
            </a:extLst>
          </p:cNvPr>
          <p:cNvSpPr txBox="1"/>
          <p:nvPr/>
        </p:nvSpPr>
        <p:spPr>
          <a:xfrm>
            <a:off x="8568764" y="6426255"/>
            <a:ext cx="3623236" cy="415498"/>
          </a:xfrm>
          <a:prstGeom prst="rect">
            <a:avLst/>
          </a:prstGeom>
          <a:noFill/>
        </p:spPr>
        <p:txBody>
          <a:bodyPr wrap="square">
            <a:spAutoFit/>
          </a:bodyPr>
          <a:lstStyle/>
          <a:p>
            <a:r>
              <a:rPr lang="fr-FR" altLang="ja-JP" sz="700" b="0" i="0" dirty="0">
                <a:effectLst/>
                <a:latin typeface="sohne"/>
              </a:rPr>
              <a:t>Source: </a:t>
            </a:r>
          </a:p>
          <a:p>
            <a:r>
              <a:rPr lang="fr-FR" altLang="ja-JP" sz="700" b="0" i="0" u="sng" dirty="0">
                <a:effectLst/>
                <a:latin typeface="sohne"/>
                <a:hlinkClick r:id="rId3"/>
              </a:rPr>
              <a:t>https://gradientflow.com/techniques-challenges-and-future-of-augmented-language-models/</a:t>
            </a:r>
            <a:endParaRPr lang="fr-FR" altLang="ja-JP" sz="700" b="0" i="0" u="sng" dirty="0">
              <a:effectLst/>
              <a:latin typeface="sohne"/>
            </a:endParaRPr>
          </a:p>
          <a:p>
            <a:r>
              <a:rPr lang="fr-FR" altLang="ja-JP" sz="700" dirty="0">
                <a:hlinkClick r:id="rId4"/>
              </a:rPr>
              <a:t>https://arxiv.org/abs/2312.10997</a:t>
            </a:r>
            <a:r>
              <a:rPr lang="fr-FR" altLang="ja-JP" sz="700" dirty="0"/>
              <a:t> </a:t>
            </a:r>
            <a:endParaRPr lang="ja-JP" altLang="en-US" sz="700" dirty="0"/>
          </a:p>
        </p:txBody>
      </p:sp>
      <p:pic>
        <p:nvPicPr>
          <p:cNvPr id="8" name="図 7">
            <a:extLst>
              <a:ext uri="{FF2B5EF4-FFF2-40B4-BE49-F238E27FC236}">
                <a16:creationId xmlns:a16="http://schemas.microsoft.com/office/drawing/2014/main" id="{34A8B1C9-BC78-F4DD-1AE0-25E2E7F54BBA}"/>
              </a:ext>
            </a:extLst>
          </p:cNvPr>
          <p:cNvPicPr>
            <a:picLocks noChangeAspect="1"/>
          </p:cNvPicPr>
          <p:nvPr/>
        </p:nvPicPr>
        <p:blipFill>
          <a:blip r:embed="rId5"/>
          <a:stretch>
            <a:fillRect/>
          </a:stretch>
        </p:blipFill>
        <p:spPr>
          <a:xfrm>
            <a:off x="6499260" y="1317427"/>
            <a:ext cx="5065626" cy="3093170"/>
          </a:xfrm>
          <a:prstGeom prst="rect">
            <a:avLst/>
          </a:prstGeom>
        </p:spPr>
      </p:pic>
      <p:sp>
        <p:nvSpPr>
          <p:cNvPr id="10" name="テキスト ボックス 9">
            <a:extLst>
              <a:ext uri="{FF2B5EF4-FFF2-40B4-BE49-F238E27FC236}">
                <a16:creationId xmlns:a16="http://schemas.microsoft.com/office/drawing/2014/main" id="{5F61ADF6-B5B5-6F53-51BC-EA3DCF584931}"/>
              </a:ext>
            </a:extLst>
          </p:cNvPr>
          <p:cNvSpPr txBox="1"/>
          <p:nvPr/>
        </p:nvSpPr>
        <p:spPr>
          <a:xfrm>
            <a:off x="6439988" y="4541263"/>
            <a:ext cx="5891347" cy="1938992"/>
          </a:xfrm>
          <a:prstGeom prst="rect">
            <a:avLst/>
          </a:prstGeom>
          <a:noFill/>
        </p:spPr>
        <p:txBody>
          <a:bodyPr wrap="square">
            <a:spAutoFit/>
          </a:bodyPr>
          <a:lstStyle/>
          <a:p>
            <a:r>
              <a:rPr lang="en-US" altLang="ja-JP" sz="1200" dirty="0"/>
              <a:t>Comparison between the three paradigms of RAG. (Left) Naive RAG mainly consists of three parts: indexing, retrieval and generation. (Middle) Advanced RAG proposes multiple optimization strategies around pre-retrieval and post-retrieval, with a process similar to the Naive RAG, still following a chain-like structure. (Right) Modular RAG inherits and develops from the previous paradigm, showcasing greater flexibility overall. This is evident in the introduction of multiple specific functional modules and the replacement of existing modules. The overall process is not limited to sequential retrieval and generation; it includes methods such as iterative and adaptive retrieval.</a:t>
            </a:r>
            <a:endParaRPr lang="ja-JP" altLang="en-US" sz="1200" dirty="0"/>
          </a:p>
        </p:txBody>
      </p:sp>
      <p:sp>
        <p:nvSpPr>
          <p:cNvPr id="11" name="テキスト ボックス 10">
            <a:extLst>
              <a:ext uri="{FF2B5EF4-FFF2-40B4-BE49-F238E27FC236}">
                <a16:creationId xmlns:a16="http://schemas.microsoft.com/office/drawing/2014/main" id="{CD474652-0C91-00BB-A9C4-766338B5E472}"/>
              </a:ext>
            </a:extLst>
          </p:cNvPr>
          <p:cNvSpPr txBox="1"/>
          <p:nvPr/>
        </p:nvSpPr>
        <p:spPr>
          <a:xfrm>
            <a:off x="2307771" y="4264264"/>
            <a:ext cx="2675709" cy="276999"/>
          </a:xfrm>
          <a:prstGeom prst="rect">
            <a:avLst/>
          </a:prstGeom>
          <a:noFill/>
        </p:spPr>
        <p:txBody>
          <a:bodyPr wrap="square">
            <a:spAutoFit/>
          </a:bodyPr>
          <a:lstStyle/>
          <a:p>
            <a:r>
              <a:rPr lang="en-US" altLang="ja-JP" sz="1200" dirty="0"/>
              <a:t>The process of Naïve RAG</a:t>
            </a:r>
            <a:endParaRPr lang="ja-JP" altLang="en-US" sz="1200" dirty="0"/>
          </a:p>
        </p:txBody>
      </p:sp>
    </p:spTree>
    <p:extLst>
      <p:ext uri="{BB962C8B-B14F-4D97-AF65-F5344CB8AC3E}">
        <p14:creationId xmlns:p14="http://schemas.microsoft.com/office/powerpoint/2010/main" val="383050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A5C6E-4BA6-B3ED-1793-D7CC480664AF}"/>
              </a:ext>
            </a:extLst>
          </p:cNvPr>
          <p:cNvSpPr>
            <a:spLocks noGrp="1"/>
          </p:cNvSpPr>
          <p:nvPr>
            <p:ph type="title"/>
          </p:nvPr>
        </p:nvSpPr>
        <p:spPr>
          <a:xfrm>
            <a:off x="2592925" y="624110"/>
            <a:ext cx="8911687" cy="545016"/>
          </a:xfrm>
        </p:spPr>
        <p:txBody>
          <a:bodyPr>
            <a:normAutofit fontScale="90000"/>
          </a:bodyPr>
          <a:lstStyle/>
          <a:p>
            <a:r>
              <a:rPr kumimoji="1" lang="en-US" altLang="ja-JP" dirty="0"/>
              <a:t>AI Agent</a:t>
            </a:r>
            <a:endParaRPr kumimoji="1" lang="ja-JP" altLang="en-US" dirty="0"/>
          </a:p>
        </p:txBody>
      </p:sp>
      <p:graphicFrame>
        <p:nvGraphicFramePr>
          <p:cNvPr id="4" name="Table 9">
            <a:extLst>
              <a:ext uri="{FF2B5EF4-FFF2-40B4-BE49-F238E27FC236}">
                <a16:creationId xmlns:a16="http://schemas.microsoft.com/office/drawing/2014/main" id="{3576BE3B-1E99-165C-FF82-B7399DCB9C0B}"/>
              </a:ext>
            </a:extLst>
          </p:cNvPr>
          <p:cNvGraphicFramePr>
            <a:graphicFrameLocks noGrp="1"/>
          </p:cNvGraphicFramePr>
          <p:nvPr>
            <p:extLst>
              <p:ext uri="{D42A27DB-BD31-4B8C-83A1-F6EECF244321}">
                <p14:modId xmlns:p14="http://schemas.microsoft.com/office/powerpoint/2010/main" val="2206321024"/>
              </p:ext>
            </p:extLst>
          </p:nvPr>
        </p:nvGraphicFramePr>
        <p:xfrm>
          <a:off x="600585" y="2005589"/>
          <a:ext cx="3716583" cy="271272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AI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The question involves a complex problem, thus normal LLM can not solve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the tool-use of RAG: Let LLM to planning, use tools and take action by it 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Plan and Use different tools to solve more complex problems</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
        <p:nvSpPr>
          <p:cNvPr id="6" name="テキスト ボックス 5">
            <a:extLst>
              <a:ext uri="{FF2B5EF4-FFF2-40B4-BE49-F238E27FC236}">
                <a16:creationId xmlns:a16="http://schemas.microsoft.com/office/drawing/2014/main" id="{2D220D5E-06A3-F433-E487-FE7F615D9715}"/>
              </a:ext>
            </a:extLst>
          </p:cNvPr>
          <p:cNvSpPr txBox="1"/>
          <p:nvPr/>
        </p:nvSpPr>
        <p:spPr>
          <a:xfrm>
            <a:off x="8934994" y="6591691"/>
            <a:ext cx="3409405" cy="215444"/>
          </a:xfrm>
          <a:prstGeom prst="rect">
            <a:avLst/>
          </a:prstGeom>
          <a:noFill/>
        </p:spPr>
        <p:txBody>
          <a:bodyPr wrap="square">
            <a:spAutoFit/>
          </a:bodyPr>
          <a:lstStyle/>
          <a:p>
            <a:r>
              <a:rPr lang="en-US" altLang="ja-JP" sz="800" dirty="0">
                <a:latin typeface="+mn-ea"/>
              </a:rPr>
              <a:t>Source: </a:t>
            </a:r>
            <a:r>
              <a:rPr lang="fr-FR" altLang="ja-JP" sz="800" dirty="0">
                <a:latin typeface="+mn-ea"/>
                <a:hlinkClick r:id="rId2"/>
              </a:rPr>
              <a:t>https://lilianweng.github.io/posts/2023-06-23-agent/</a:t>
            </a:r>
            <a:r>
              <a:rPr lang="ja-JP" altLang="en-US" sz="800" dirty="0">
                <a:latin typeface="+mn-ea"/>
              </a:rPr>
              <a:t>　</a:t>
            </a:r>
          </a:p>
        </p:txBody>
      </p:sp>
      <p:pic>
        <p:nvPicPr>
          <p:cNvPr id="1026" name="Picture 2">
            <a:extLst>
              <a:ext uri="{FF2B5EF4-FFF2-40B4-BE49-F238E27FC236}">
                <a16:creationId xmlns:a16="http://schemas.microsoft.com/office/drawing/2014/main" id="{C6CCBEE4-0491-A078-0285-4BF069DFD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19" y="2051310"/>
            <a:ext cx="7123612" cy="282625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15FF3E-FA0F-8737-8A24-6ABA00558FF8}"/>
              </a:ext>
            </a:extLst>
          </p:cNvPr>
          <p:cNvSpPr txBox="1"/>
          <p:nvPr/>
        </p:nvSpPr>
        <p:spPr>
          <a:xfrm>
            <a:off x="5282293" y="4969727"/>
            <a:ext cx="6611438" cy="369332"/>
          </a:xfrm>
          <a:prstGeom prst="rect">
            <a:avLst/>
          </a:prstGeom>
          <a:noFill/>
        </p:spPr>
        <p:txBody>
          <a:bodyPr wrap="square">
            <a:spAutoFit/>
          </a:bodyPr>
          <a:lstStyle/>
          <a:p>
            <a:r>
              <a:rPr lang="en-US" altLang="ja-JP" dirty="0">
                <a:latin typeface="+mn-ea"/>
              </a:rPr>
              <a:t>Overview of an LLM-powered autonomous agent system.</a:t>
            </a:r>
            <a:endParaRPr lang="ja-JP" altLang="en-US" dirty="0">
              <a:latin typeface="+mn-ea"/>
            </a:endParaRPr>
          </a:p>
        </p:txBody>
      </p:sp>
    </p:spTree>
    <p:extLst>
      <p:ext uri="{BB962C8B-B14F-4D97-AF65-F5344CB8AC3E}">
        <p14:creationId xmlns:p14="http://schemas.microsoft.com/office/powerpoint/2010/main" val="44535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A6141-5F3C-3B16-738E-B225681A77D5}"/>
              </a:ext>
            </a:extLst>
          </p:cNvPr>
          <p:cNvSpPr>
            <a:spLocks noGrp="1"/>
          </p:cNvSpPr>
          <p:nvPr>
            <p:ph type="title"/>
          </p:nvPr>
        </p:nvSpPr>
        <p:spPr>
          <a:xfrm>
            <a:off x="2592925" y="624110"/>
            <a:ext cx="8911687" cy="603799"/>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AFF71AF8-63FB-0DFF-EAD1-9DD9840161F4}"/>
              </a:ext>
            </a:extLst>
          </p:cNvPr>
          <p:cNvSpPr>
            <a:spLocks noGrp="1"/>
          </p:cNvSpPr>
          <p:nvPr>
            <p:ph idx="1"/>
          </p:nvPr>
        </p:nvSpPr>
        <p:spPr>
          <a:xfrm>
            <a:off x="2677834" y="1398894"/>
            <a:ext cx="8915400" cy="3777622"/>
          </a:xfrm>
        </p:spPr>
        <p:txBody>
          <a:bodyPr/>
          <a:lstStyle/>
          <a:p>
            <a:r>
              <a:rPr kumimoji="1" lang="en-US" altLang="ja-JP" dirty="0"/>
              <a:t>RAG is a special prompt engineering use LLM to retrieve internal-domain data.</a:t>
            </a:r>
          </a:p>
          <a:p>
            <a:r>
              <a:rPr lang="en-US" altLang="ja-JP" dirty="0"/>
              <a:t>AI Agent uses LLM to analysis the question, and decompose the question into several smaller problems. And each problem uses different tools. Each tool takes different action to help solve the problem. Memory is used to remember the previous actions and results to better help LLM make plans.</a:t>
            </a:r>
          </a:p>
          <a:p>
            <a:endParaRPr kumimoji="1" lang="ja-JP" altLang="en-US" dirty="0"/>
          </a:p>
        </p:txBody>
      </p:sp>
    </p:spTree>
    <p:extLst>
      <p:ext uri="{BB962C8B-B14F-4D97-AF65-F5344CB8AC3E}">
        <p14:creationId xmlns:p14="http://schemas.microsoft.com/office/powerpoint/2010/main" val="73058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470B-81C1-5626-911D-180806ED8C79}"/>
              </a:ext>
            </a:extLst>
          </p:cNvPr>
          <p:cNvSpPr>
            <a:spLocks noGrp="1"/>
          </p:cNvSpPr>
          <p:nvPr>
            <p:ph type="title"/>
          </p:nvPr>
        </p:nvSpPr>
        <p:spPr>
          <a:xfrm>
            <a:off x="2592925" y="624110"/>
            <a:ext cx="8911687" cy="499296"/>
          </a:xfrm>
        </p:spPr>
        <p:txBody>
          <a:bodyPr>
            <a:normAutofit fontScale="90000"/>
          </a:bodyPr>
          <a:lstStyle/>
          <a:p>
            <a:r>
              <a:rPr kumimoji="1" lang="fr-FR" altLang="ja-JP" dirty="0">
                <a:latin typeface="+mj-ea"/>
              </a:rPr>
              <a:t>Agenda</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F353AA33-77B2-E9D6-868A-71DE36252942}"/>
              </a:ext>
            </a:extLst>
          </p:cNvPr>
          <p:cNvSpPr>
            <a:spLocks noGrp="1"/>
          </p:cNvSpPr>
          <p:nvPr>
            <p:ph idx="1"/>
          </p:nvPr>
        </p:nvSpPr>
        <p:spPr>
          <a:xfrm>
            <a:off x="2589211" y="1254033"/>
            <a:ext cx="9337177" cy="5499464"/>
          </a:xfrm>
        </p:spPr>
        <p:txBody>
          <a:bodyPr>
            <a:normAutofit fontScale="92500" lnSpcReduction="20000"/>
          </a:bodyPr>
          <a:lstStyle/>
          <a:p>
            <a:r>
              <a:rPr kumimoji="1" lang="en-US" altLang="ja-JP" dirty="0">
                <a:latin typeface="+mn-ea"/>
              </a:rPr>
              <a:t>Artificial Intelligence (AI)</a:t>
            </a:r>
          </a:p>
          <a:p>
            <a:pPr lvl="1"/>
            <a:r>
              <a:rPr lang="en-US" altLang="ja-JP" sz="1800" dirty="0">
                <a:latin typeface="+mn-ea"/>
              </a:rPr>
              <a:t>IR 4.0</a:t>
            </a:r>
          </a:p>
          <a:p>
            <a:pPr lvl="1"/>
            <a:r>
              <a:rPr lang="en-US" altLang="ja-JP" sz="1800" dirty="0">
                <a:latin typeface="+mn-ea"/>
              </a:rPr>
              <a:t>What is AI?</a:t>
            </a:r>
            <a:endParaRPr kumimoji="1" lang="en-US" altLang="ja-JP" sz="1800" dirty="0">
              <a:latin typeface="+mn-ea"/>
            </a:endParaRPr>
          </a:p>
          <a:p>
            <a:r>
              <a:rPr lang="en-US" altLang="ja-JP" dirty="0">
                <a:latin typeface="+mn-ea"/>
              </a:rPr>
              <a:t>Large Language Model (LLM)</a:t>
            </a:r>
          </a:p>
          <a:p>
            <a:pPr lvl="1"/>
            <a:r>
              <a:rPr kumimoji="1" lang="en-US" altLang="ja-JP" sz="1800" dirty="0">
                <a:latin typeface="+mn-ea"/>
              </a:rPr>
              <a:t>What is LLM?</a:t>
            </a:r>
          </a:p>
          <a:p>
            <a:pPr lvl="1"/>
            <a:r>
              <a:rPr lang="en-US" altLang="ja-JP" sz="1800" dirty="0">
                <a:latin typeface="+mn-ea"/>
              </a:rPr>
              <a:t>LLM Key Features</a:t>
            </a:r>
          </a:p>
          <a:p>
            <a:pPr lvl="2"/>
            <a:r>
              <a:rPr kumimoji="1" lang="en-US" altLang="ja-JP" sz="1800" dirty="0">
                <a:latin typeface="+mn-ea"/>
              </a:rPr>
              <a:t>Scalability</a:t>
            </a:r>
          </a:p>
          <a:p>
            <a:pPr lvl="3"/>
            <a:r>
              <a:rPr kumimoji="1" lang="en-US" altLang="ja-JP" sz="1800" dirty="0">
                <a:latin typeface="+mn-ea"/>
              </a:rPr>
              <a:t>Scaling Laws</a:t>
            </a:r>
          </a:p>
          <a:p>
            <a:pPr lvl="3"/>
            <a:r>
              <a:rPr lang="en-US" altLang="ja-JP" sz="1800" dirty="0">
                <a:latin typeface="+mn-ea"/>
              </a:rPr>
              <a:t>Prompt Engineering</a:t>
            </a:r>
            <a:endParaRPr kumimoji="1" lang="en-US" altLang="ja-JP" sz="1800" dirty="0">
              <a:latin typeface="+mn-ea"/>
            </a:endParaRPr>
          </a:p>
          <a:p>
            <a:pPr lvl="2"/>
            <a:r>
              <a:rPr kumimoji="1" lang="en-US" altLang="ja-JP" sz="1800" dirty="0">
                <a:latin typeface="+mn-ea"/>
              </a:rPr>
              <a:t>Usability</a:t>
            </a:r>
          </a:p>
          <a:p>
            <a:pPr lvl="3"/>
            <a:r>
              <a:rPr kumimoji="1" lang="en-US" altLang="ja-JP" sz="1800" dirty="0">
                <a:latin typeface="+mn-ea"/>
              </a:rPr>
              <a:t>Retrieval Augmented Generation (RAG)</a:t>
            </a:r>
          </a:p>
          <a:p>
            <a:pPr lvl="3"/>
            <a:r>
              <a:rPr kumimoji="1" lang="en-US" altLang="ja-JP" sz="1800" dirty="0">
                <a:latin typeface="+mn-ea"/>
              </a:rPr>
              <a:t>AI Agent</a:t>
            </a:r>
          </a:p>
          <a:p>
            <a:pPr lvl="1"/>
            <a:r>
              <a:rPr lang="en-US" altLang="ja-JP" sz="1800" dirty="0">
                <a:latin typeface="+mn-ea"/>
              </a:rPr>
              <a:t>LLM Training</a:t>
            </a:r>
          </a:p>
          <a:p>
            <a:pPr lvl="2"/>
            <a:r>
              <a:rPr lang="en-US" altLang="ja-JP" sz="1800" dirty="0">
                <a:latin typeface="+mn-ea"/>
              </a:rPr>
              <a:t>Fine-tuning, Parameter Efficient Fine Tuning (PEFT)</a:t>
            </a:r>
          </a:p>
          <a:p>
            <a:pPr lvl="1"/>
            <a:r>
              <a:rPr kumimoji="1" lang="en-US" altLang="ja-JP" sz="1800" dirty="0">
                <a:latin typeface="+mn-ea"/>
              </a:rPr>
              <a:t>LLM Evaluation</a:t>
            </a:r>
          </a:p>
          <a:p>
            <a:pPr lvl="1"/>
            <a:r>
              <a:rPr kumimoji="1" lang="en-US" altLang="ja-JP" sz="1800" dirty="0">
                <a:latin typeface="+mn-ea"/>
              </a:rPr>
              <a:t>Tips</a:t>
            </a:r>
          </a:p>
        </p:txBody>
      </p:sp>
    </p:spTree>
    <p:extLst>
      <p:ext uri="{BB962C8B-B14F-4D97-AF65-F5344CB8AC3E}">
        <p14:creationId xmlns:p14="http://schemas.microsoft.com/office/powerpoint/2010/main" val="27089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E6E2-72D2-5ACB-9C2D-C7CE316C9EA6}"/>
              </a:ext>
            </a:extLst>
          </p:cNvPr>
          <p:cNvSpPr>
            <a:spLocks noGrp="1"/>
          </p:cNvSpPr>
          <p:nvPr>
            <p:ph type="title"/>
          </p:nvPr>
        </p:nvSpPr>
        <p:spPr>
          <a:xfrm>
            <a:off x="2592925" y="624110"/>
            <a:ext cx="8911687" cy="500036"/>
          </a:xfrm>
        </p:spPr>
        <p:txBody>
          <a:bodyPr>
            <a:normAutofit fontScale="90000"/>
          </a:bodyPr>
          <a:lstStyle/>
          <a:p>
            <a:r>
              <a:rPr kumimoji="1" lang="en-US" altLang="ja-JP" sz="3200" dirty="0">
                <a:latin typeface="+mn-ea"/>
                <a:ea typeface="+mn-ea"/>
              </a:rPr>
              <a:t>Fine-tuning</a:t>
            </a:r>
            <a:endParaRPr kumimoji="1" lang="ja-JP" altLang="en-US" sz="3200" dirty="0">
              <a:latin typeface="+mn-ea"/>
              <a:ea typeface="+mn-ea"/>
            </a:endParaRPr>
          </a:p>
        </p:txBody>
      </p:sp>
      <p:sp>
        <p:nvSpPr>
          <p:cNvPr id="3" name="コンテンツ プレースホルダー 2">
            <a:extLst>
              <a:ext uri="{FF2B5EF4-FFF2-40B4-BE49-F238E27FC236}">
                <a16:creationId xmlns:a16="http://schemas.microsoft.com/office/drawing/2014/main" id="{837C2128-6A9A-035C-5B85-32A4734F6A99}"/>
              </a:ext>
            </a:extLst>
          </p:cNvPr>
          <p:cNvSpPr>
            <a:spLocks noGrp="1"/>
          </p:cNvSpPr>
          <p:nvPr>
            <p:ph idx="1"/>
          </p:nvPr>
        </p:nvSpPr>
        <p:spPr>
          <a:xfrm>
            <a:off x="2644282" y="1125229"/>
            <a:ext cx="8915400" cy="424543"/>
          </a:xfrm>
        </p:spPr>
        <p:txBody>
          <a:bodyPr/>
          <a:lstStyle/>
          <a:p>
            <a:r>
              <a:rPr lang="en-US" altLang="ja-JP" dirty="0"/>
              <a:t>Usually, </a:t>
            </a:r>
            <a:r>
              <a:rPr lang="en-US" altLang="ja-JP" b="1" dirty="0"/>
              <a:t>instruction tuning </a:t>
            </a:r>
            <a:r>
              <a:rPr lang="en-US" altLang="ja-JP" dirty="0"/>
              <a:t>is used for fine-tuning an LLM.</a:t>
            </a:r>
            <a:endParaRPr kumimoji="1" lang="ja-JP" altLang="en-US" dirty="0"/>
          </a:p>
        </p:txBody>
      </p:sp>
      <p:pic>
        <p:nvPicPr>
          <p:cNvPr id="6" name="図 5">
            <a:extLst>
              <a:ext uri="{FF2B5EF4-FFF2-40B4-BE49-F238E27FC236}">
                <a16:creationId xmlns:a16="http://schemas.microsoft.com/office/drawing/2014/main" id="{F9BEBE58-2A3D-71C8-82E3-21AC2721EE82}"/>
              </a:ext>
            </a:extLst>
          </p:cNvPr>
          <p:cNvPicPr>
            <a:picLocks noChangeAspect="1"/>
          </p:cNvPicPr>
          <p:nvPr/>
        </p:nvPicPr>
        <p:blipFill>
          <a:blip r:embed="rId2"/>
          <a:stretch>
            <a:fillRect/>
          </a:stretch>
        </p:blipFill>
        <p:spPr>
          <a:xfrm>
            <a:off x="1700350" y="2399941"/>
            <a:ext cx="3977639" cy="2604505"/>
          </a:xfrm>
          <a:prstGeom prst="rect">
            <a:avLst/>
          </a:prstGeom>
        </p:spPr>
      </p:pic>
      <p:sp>
        <p:nvSpPr>
          <p:cNvPr id="8" name="テキスト ボックス 7">
            <a:extLst>
              <a:ext uri="{FF2B5EF4-FFF2-40B4-BE49-F238E27FC236}">
                <a16:creationId xmlns:a16="http://schemas.microsoft.com/office/drawing/2014/main" id="{AACA57D5-52D7-BACB-63DD-519A20C5843A}"/>
              </a:ext>
            </a:extLst>
          </p:cNvPr>
          <p:cNvSpPr txBox="1"/>
          <p:nvPr/>
        </p:nvSpPr>
        <p:spPr>
          <a:xfrm>
            <a:off x="8092439" y="6536405"/>
            <a:ext cx="4180115" cy="246221"/>
          </a:xfrm>
          <a:prstGeom prst="rect">
            <a:avLst/>
          </a:prstGeom>
          <a:noFill/>
        </p:spPr>
        <p:txBody>
          <a:bodyPr wrap="square">
            <a:spAutoFit/>
          </a:bodyPr>
          <a:lstStyle/>
          <a:p>
            <a:r>
              <a:rPr lang="fr-FR" altLang="ja-JP" sz="1000" dirty="0"/>
              <a:t>Source: </a:t>
            </a:r>
            <a:r>
              <a:rPr lang="fr-FR" altLang="ja-JP" sz="1000" dirty="0">
                <a:hlinkClick r:id="rId3"/>
              </a:rPr>
              <a:t>https://www.superannotate.com/blog/llm-fine-tuning</a:t>
            </a:r>
            <a:r>
              <a:rPr lang="fr-FR" altLang="ja-JP" sz="1000" dirty="0"/>
              <a:t> </a:t>
            </a:r>
            <a:endParaRPr lang="ja-JP" altLang="en-US" sz="1000" dirty="0"/>
          </a:p>
        </p:txBody>
      </p:sp>
      <p:pic>
        <p:nvPicPr>
          <p:cNvPr id="10" name="図 9">
            <a:extLst>
              <a:ext uri="{FF2B5EF4-FFF2-40B4-BE49-F238E27FC236}">
                <a16:creationId xmlns:a16="http://schemas.microsoft.com/office/drawing/2014/main" id="{0C5D971C-C790-CF79-C314-31BEAB2BAB6D}"/>
              </a:ext>
            </a:extLst>
          </p:cNvPr>
          <p:cNvPicPr>
            <a:picLocks noChangeAspect="1"/>
          </p:cNvPicPr>
          <p:nvPr/>
        </p:nvPicPr>
        <p:blipFill>
          <a:blip r:embed="rId4"/>
          <a:stretch>
            <a:fillRect/>
          </a:stretch>
        </p:blipFill>
        <p:spPr>
          <a:xfrm>
            <a:off x="6730638" y="1549772"/>
            <a:ext cx="4288971" cy="1930670"/>
          </a:xfrm>
          <a:prstGeom prst="rect">
            <a:avLst/>
          </a:prstGeom>
        </p:spPr>
      </p:pic>
      <p:pic>
        <p:nvPicPr>
          <p:cNvPr id="12" name="図 11">
            <a:extLst>
              <a:ext uri="{FF2B5EF4-FFF2-40B4-BE49-F238E27FC236}">
                <a16:creationId xmlns:a16="http://schemas.microsoft.com/office/drawing/2014/main" id="{7E3A5B9F-B78E-B712-1E66-8F55FE17B18D}"/>
              </a:ext>
            </a:extLst>
          </p:cNvPr>
          <p:cNvPicPr>
            <a:picLocks noChangeAspect="1"/>
          </p:cNvPicPr>
          <p:nvPr/>
        </p:nvPicPr>
        <p:blipFill>
          <a:blip r:embed="rId5"/>
          <a:stretch>
            <a:fillRect/>
          </a:stretch>
        </p:blipFill>
        <p:spPr>
          <a:xfrm>
            <a:off x="6809014" y="4144365"/>
            <a:ext cx="4347755" cy="2089525"/>
          </a:xfrm>
          <a:prstGeom prst="rect">
            <a:avLst/>
          </a:prstGeom>
        </p:spPr>
      </p:pic>
      <p:sp>
        <p:nvSpPr>
          <p:cNvPr id="13" name="テキスト ボックス 12">
            <a:extLst>
              <a:ext uri="{FF2B5EF4-FFF2-40B4-BE49-F238E27FC236}">
                <a16:creationId xmlns:a16="http://schemas.microsoft.com/office/drawing/2014/main" id="{DF68DF86-3895-971E-7147-FFC22E28DC52}"/>
              </a:ext>
            </a:extLst>
          </p:cNvPr>
          <p:cNvSpPr txBox="1"/>
          <p:nvPr/>
        </p:nvSpPr>
        <p:spPr>
          <a:xfrm>
            <a:off x="1835332" y="5081253"/>
            <a:ext cx="3566160" cy="400110"/>
          </a:xfrm>
          <a:prstGeom prst="rect">
            <a:avLst/>
          </a:prstGeom>
          <a:noFill/>
        </p:spPr>
        <p:txBody>
          <a:bodyPr wrap="square" rtlCol="0">
            <a:spAutoFit/>
          </a:bodyPr>
          <a:lstStyle/>
          <a:p>
            <a:r>
              <a:rPr kumimoji="1" lang="en-US" altLang="ja-JP" sz="1000" b="1" dirty="0">
                <a:latin typeface="+mn-ea"/>
              </a:rPr>
              <a:t>For the same question, the results comparison of using normal LLM and fine-tuned LLM.</a:t>
            </a:r>
            <a:endParaRPr kumimoji="1" lang="ja-JP" altLang="en-US" sz="1000" b="1" dirty="0">
              <a:latin typeface="+mn-ea"/>
            </a:endParaRPr>
          </a:p>
        </p:txBody>
      </p:sp>
      <p:sp>
        <p:nvSpPr>
          <p:cNvPr id="14" name="テキスト ボックス 13">
            <a:extLst>
              <a:ext uri="{FF2B5EF4-FFF2-40B4-BE49-F238E27FC236}">
                <a16:creationId xmlns:a16="http://schemas.microsoft.com/office/drawing/2014/main" id="{3A9C65C5-911B-853A-7724-98EDB2DB960D}"/>
              </a:ext>
            </a:extLst>
          </p:cNvPr>
          <p:cNvSpPr txBox="1"/>
          <p:nvPr/>
        </p:nvSpPr>
        <p:spPr>
          <a:xfrm>
            <a:off x="7942217" y="3472518"/>
            <a:ext cx="2081348" cy="246221"/>
          </a:xfrm>
          <a:prstGeom prst="rect">
            <a:avLst/>
          </a:prstGeom>
          <a:noFill/>
        </p:spPr>
        <p:txBody>
          <a:bodyPr wrap="square" rtlCol="0">
            <a:spAutoFit/>
          </a:bodyPr>
          <a:lstStyle/>
          <a:p>
            <a:r>
              <a:rPr kumimoji="1" lang="en-US" altLang="ja-JP" sz="1000" b="1" dirty="0">
                <a:latin typeface="+mn-ea"/>
              </a:rPr>
              <a:t>An instruction data format</a:t>
            </a:r>
            <a:endParaRPr kumimoji="1" lang="ja-JP" altLang="en-US" sz="1000" b="1" dirty="0">
              <a:latin typeface="+mn-ea"/>
            </a:endParaRPr>
          </a:p>
        </p:txBody>
      </p:sp>
      <p:sp>
        <p:nvSpPr>
          <p:cNvPr id="15" name="テキスト ボックス 14">
            <a:extLst>
              <a:ext uri="{FF2B5EF4-FFF2-40B4-BE49-F238E27FC236}">
                <a16:creationId xmlns:a16="http://schemas.microsoft.com/office/drawing/2014/main" id="{11FFC305-9AD2-3419-3C40-415CE2860E3E}"/>
              </a:ext>
            </a:extLst>
          </p:cNvPr>
          <p:cNvSpPr txBox="1"/>
          <p:nvPr/>
        </p:nvSpPr>
        <p:spPr>
          <a:xfrm>
            <a:off x="7993379" y="6219612"/>
            <a:ext cx="2581003" cy="246221"/>
          </a:xfrm>
          <a:prstGeom prst="rect">
            <a:avLst/>
          </a:prstGeom>
          <a:noFill/>
        </p:spPr>
        <p:txBody>
          <a:bodyPr wrap="square" rtlCol="0">
            <a:spAutoFit/>
          </a:bodyPr>
          <a:lstStyle/>
          <a:p>
            <a:r>
              <a:rPr kumimoji="1" lang="en-US" altLang="ja-JP" sz="1000" b="1" dirty="0">
                <a:latin typeface="+mn-ea"/>
              </a:rPr>
              <a:t>The process of instruction tuning</a:t>
            </a:r>
            <a:endParaRPr kumimoji="1" lang="ja-JP" altLang="en-US" sz="1000" b="1" dirty="0">
              <a:latin typeface="+mn-ea"/>
            </a:endParaRPr>
          </a:p>
        </p:txBody>
      </p:sp>
    </p:spTree>
    <p:extLst>
      <p:ext uri="{BB962C8B-B14F-4D97-AF65-F5344CB8AC3E}">
        <p14:creationId xmlns:p14="http://schemas.microsoft.com/office/powerpoint/2010/main" val="89614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00333-B91E-4CE2-204B-81A65537CAD1}"/>
              </a:ext>
            </a:extLst>
          </p:cNvPr>
          <p:cNvSpPr>
            <a:spLocks noGrp="1"/>
          </p:cNvSpPr>
          <p:nvPr>
            <p:ph type="title"/>
          </p:nvPr>
        </p:nvSpPr>
        <p:spPr>
          <a:xfrm>
            <a:off x="2592925" y="624110"/>
            <a:ext cx="8911687" cy="577673"/>
          </a:xfrm>
        </p:spPr>
        <p:txBody>
          <a:bodyPr>
            <a:normAutofit fontScale="90000"/>
          </a:bodyPr>
          <a:lstStyle/>
          <a:p>
            <a:r>
              <a:rPr kumimoji="1" lang="en-US" altLang="ja-JP" dirty="0"/>
              <a:t>PEFT</a:t>
            </a:r>
            <a:endParaRPr kumimoji="1" lang="ja-JP" altLang="en-US" dirty="0"/>
          </a:p>
        </p:txBody>
      </p:sp>
      <p:sp>
        <p:nvSpPr>
          <p:cNvPr id="3" name="コンテンツ プレースホルダー 2">
            <a:extLst>
              <a:ext uri="{FF2B5EF4-FFF2-40B4-BE49-F238E27FC236}">
                <a16:creationId xmlns:a16="http://schemas.microsoft.com/office/drawing/2014/main" id="{4C7D37BB-CCA7-D6DF-571E-A084E98BDE6D}"/>
              </a:ext>
            </a:extLst>
          </p:cNvPr>
          <p:cNvSpPr>
            <a:spLocks noGrp="1"/>
          </p:cNvSpPr>
          <p:nvPr>
            <p:ph idx="1"/>
          </p:nvPr>
        </p:nvSpPr>
        <p:spPr>
          <a:xfrm>
            <a:off x="2589212" y="1299754"/>
            <a:ext cx="8915400" cy="2299063"/>
          </a:xfrm>
        </p:spPr>
        <p:txBody>
          <a:bodyPr>
            <a:normAutofit/>
          </a:bodyPr>
          <a:lstStyle/>
          <a:p>
            <a:r>
              <a:rPr kumimoji="1" lang="en-US" altLang="ja-JP" sz="1400" dirty="0"/>
              <a:t>The high cost of full-fine tuning has inspired researchers to develop cheaper approaches</a:t>
            </a:r>
          </a:p>
          <a:p>
            <a:r>
              <a:rPr kumimoji="1" lang="en-US" altLang="ja-JP" sz="1400" dirty="0"/>
              <a:t>LORA (Low Rank Adaptation) is representative of PEFT approaches: Train 2 matrices with lower rank than the original, but whose product yields the same rank as the original matrix</a:t>
            </a:r>
          </a:p>
          <a:p>
            <a:r>
              <a:rPr kumimoji="1" lang="en-US" altLang="ja-JP" sz="1400" dirty="0"/>
              <a:t>Fewer parameters means it’s cheaper to train, and cheaper to serve multiple PEFT models simultaneously</a:t>
            </a:r>
          </a:p>
        </p:txBody>
      </p:sp>
      <p:pic>
        <p:nvPicPr>
          <p:cNvPr id="4" name="Picture 4">
            <a:extLst>
              <a:ext uri="{FF2B5EF4-FFF2-40B4-BE49-F238E27FC236}">
                <a16:creationId xmlns:a16="http://schemas.microsoft.com/office/drawing/2014/main" id="{A59258D8-DF74-1B2D-CC33-3126A4226AC3}"/>
              </a:ext>
            </a:extLst>
          </p:cNvPr>
          <p:cNvPicPr>
            <a:picLocks noChangeAspect="1"/>
          </p:cNvPicPr>
          <p:nvPr/>
        </p:nvPicPr>
        <p:blipFill>
          <a:blip r:embed="rId2"/>
          <a:stretch>
            <a:fillRect/>
          </a:stretch>
        </p:blipFill>
        <p:spPr>
          <a:xfrm>
            <a:off x="7523339" y="2863264"/>
            <a:ext cx="2780857" cy="2034660"/>
          </a:xfrm>
          <a:prstGeom prst="rect">
            <a:avLst/>
          </a:prstGeom>
          <a:noFill/>
        </p:spPr>
      </p:pic>
      <p:sp>
        <p:nvSpPr>
          <p:cNvPr id="6" name="テキスト ボックス 5">
            <a:extLst>
              <a:ext uri="{FF2B5EF4-FFF2-40B4-BE49-F238E27FC236}">
                <a16:creationId xmlns:a16="http://schemas.microsoft.com/office/drawing/2014/main" id="{C4237DB1-879B-4F87-6530-C28E589A63D8}"/>
              </a:ext>
            </a:extLst>
          </p:cNvPr>
          <p:cNvSpPr txBox="1"/>
          <p:nvPr/>
        </p:nvSpPr>
        <p:spPr>
          <a:xfrm>
            <a:off x="10071463" y="6642556"/>
            <a:ext cx="2272937" cy="215444"/>
          </a:xfrm>
          <a:prstGeom prst="rect">
            <a:avLst/>
          </a:prstGeom>
          <a:noFill/>
        </p:spPr>
        <p:txBody>
          <a:bodyPr wrap="square">
            <a:spAutoFit/>
          </a:bodyPr>
          <a:lstStyle/>
          <a:p>
            <a:r>
              <a:rPr lang="en-US" altLang="ja-JP" sz="800" dirty="0"/>
              <a:t>Source: </a:t>
            </a:r>
            <a:r>
              <a:rPr lang="ja-JP" altLang="en-US" sz="800" dirty="0">
                <a:hlinkClick r:id="rId3"/>
              </a:rPr>
              <a:t>https://arxiv.org/abs/2106.09685</a:t>
            </a:r>
            <a:r>
              <a:rPr lang="ja-JP" altLang="en-US" sz="800" dirty="0"/>
              <a:t> </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Rank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Let </a:t>
                          </a:r>
                          <a14:m>
                            <m:oMath xmlns:m="http://schemas.openxmlformats.org/officeDocument/2006/math">
                              <m:r>
                                <a:rPr lang="en-US" altLang="ja-JP" sz="1200" b="0" i="1" smtClean="0">
                                  <a:solidFill>
                                    <a:schemeClr val="tx1"/>
                                  </a:solidFill>
                                  <a:latin typeface="Cambria Math" panose="02040503050406030204" pitchFamily="18" charset="0"/>
                                </a:rPr>
                                <m:t>𝑊</m:t>
                              </m:r>
                              <m:r>
                                <a:rPr lang="en-US" altLang="ja-JP" sz="1200" b="0" i="1"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𝐴𝐵</m:t>
                              </m:r>
                            </m:oMath>
                          </a14:m>
                          <a:r>
                            <a:rPr lang="en-US" altLang="ja-JP" sz="1200" dirty="0">
                              <a:solidFill>
                                <a:schemeClr val="tx1"/>
                              </a:solidFill>
                            </a:rPr>
                            <a:t>, the rank of A and B is</a:t>
                          </a:r>
                          <a:r>
                            <a:rPr lang="en-US" altLang="ja-JP" sz="1200" baseline="0" dirty="0">
                              <a:solidFill>
                                <a:schemeClr val="tx1"/>
                              </a:solidFill>
                            </a:rPr>
                            <a:t> far lower than W. </a:t>
                          </a:r>
                          <a:endParaRPr lang="en-US" altLang="ja-JP"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Choice>
        <mc:Fallback xmlns="">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64008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 t="-140566" r="-492" b="-171698"/>
                          </a:stretch>
                        </a:blipFill>
                      </a:tcPr>
                    </a:tc>
                    <a:extLst>
                      <a:ext uri="{0D108BD9-81ED-4DB2-BD59-A6C34878D82A}">
                        <a16:rowId xmlns:a16="http://schemas.microsoft.com/office/drawing/2014/main" val="53309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Fallback>
      </mc:AlternateContent>
      <p:sp>
        <p:nvSpPr>
          <p:cNvPr id="9" name="テキスト ボックス 8">
            <a:extLst>
              <a:ext uri="{FF2B5EF4-FFF2-40B4-BE49-F238E27FC236}">
                <a16:creationId xmlns:a16="http://schemas.microsoft.com/office/drawing/2014/main" id="{3E3DF138-DE05-737C-4A6B-87EB0A292E95}"/>
              </a:ext>
            </a:extLst>
          </p:cNvPr>
          <p:cNvSpPr txBox="1"/>
          <p:nvPr/>
        </p:nvSpPr>
        <p:spPr>
          <a:xfrm>
            <a:off x="6730094" y="5162327"/>
            <a:ext cx="5461906" cy="1015663"/>
          </a:xfrm>
          <a:prstGeom prst="rect">
            <a:avLst/>
          </a:prstGeom>
          <a:noFill/>
        </p:spPr>
        <p:txBody>
          <a:bodyPr wrap="square">
            <a:spAutoFit/>
          </a:bodyPr>
          <a:lstStyle/>
          <a:p>
            <a:r>
              <a:rPr lang="en-US" altLang="ja-JP" sz="1000" b="0" i="0" dirty="0">
                <a:effectLst/>
                <a:latin typeface="+mn-ea"/>
              </a:rPr>
              <a:t>The technique constrains the rank of the update matrix </a:t>
            </a:r>
            <a:r>
              <a:rPr lang="en-US" altLang="ja-JP" sz="1000" b="1" i="1" dirty="0">
                <a:effectLst/>
                <a:latin typeface="+mn-ea"/>
              </a:rPr>
              <a:t>ΔW</a:t>
            </a:r>
            <a:r>
              <a:rPr lang="en-US" altLang="ja-JP" sz="1000" b="0" i="0" dirty="0">
                <a:effectLst/>
                <a:latin typeface="+mn-ea"/>
              </a:rPr>
              <a:t> using its rank decomposition. It represents </a:t>
            </a:r>
            <a:r>
              <a:rPr lang="en-US" altLang="ja-JP" sz="1000" b="1" i="1" dirty="0">
                <a:effectLst/>
                <a:latin typeface="+mn-ea"/>
              </a:rPr>
              <a:t>ΔWₙₖ</a:t>
            </a:r>
            <a:r>
              <a:rPr lang="en-US" altLang="ja-JP" sz="1000" b="0" i="0" dirty="0">
                <a:effectLst/>
                <a:latin typeface="+mn-ea"/>
              </a:rPr>
              <a:t> as the product of 2 low-rank matrices </a:t>
            </a:r>
            <a:r>
              <a:rPr lang="en-US" altLang="ja-JP" sz="1000" b="1" i="1" dirty="0">
                <a:effectLst/>
                <a:latin typeface="+mn-ea"/>
              </a:rPr>
              <a:t>Bₙᵣ</a:t>
            </a:r>
            <a:r>
              <a:rPr lang="en-US" altLang="ja-JP" sz="1000" b="0" i="0" dirty="0">
                <a:effectLst/>
                <a:latin typeface="+mn-ea"/>
              </a:rPr>
              <a:t> and </a:t>
            </a:r>
            <a:r>
              <a:rPr lang="en-US" altLang="ja-JP" sz="1000" b="1" i="1" dirty="0">
                <a:effectLst/>
                <a:latin typeface="+mn-ea"/>
              </a:rPr>
              <a:t>Aᵣₖ</a:t>
            </a:r>
            <a:r>
              <a:rPr lang="en-US" altLang="ja-JP" sz="1000" b="0" i="0" dirty="0">
                <a:effectLst/>
                <a:latin typeface="+mn-ea"/>
              </a:rPr>
              <a:t> where </a:t>
            </a:r>
            <a:r>
              <a:rPr lang="en-US" altLang="ja-JP" sz="1000" b="1" i="1" dirty="0">
                <a:effectLst/>
                <a:latin typeface="+mn-ea"/>
              </a:rPr>
              <a:t>r &lt;&lt; min(n, k)</a:t>
            </a:r>
            <a:r>
              <a:rPr lang="en-US" altLang="ja-JP" sz="1000" b="0" i="0" dirty="0">
                <a:effectLst/>
                <a:latin typeface="+mn-ea"/>
              </a:rPr>
              <a:t>. This implies that the forward pass of the layer, originally </a:t>
            </a:r>
            <a:r>
              <a:rPr lang="en-US" altLang="ja-JP" sz="1000" b="1" i="1" dirty="0" err="1">
                <a:effectLst/>
                <a:latin typeface="+mn-ea"/>
              </a:rPr>
              <a:t>Wx</a:t>
            </a:r>
            <a:r>
              <a:rPr lang="en-US" altLang="ja-JP" sz="1000" b="0" i="0" dirty="0">
                <a:effectLst/>
                <a:latin typeface="+mn-ea"/>
              </a:rPr>
              <a:t>, is modified to </a:t>
            </a:r>
            <a:r>
              <a:rPr lang="en-US" altLang="ja-JP" sz="1000" b="1" i="1" dirty="0" err="1">
                <a:effectLst/>
                <a:latin typeface="+mn-ea"/>
              </a:rPr>
              <a:t>Wx</a:t>
            </a:r>
            <a:r>
              <a:rPr lang="en-US" altLang="ja-JP" sz="1000" b="1" i="1" dirty="0">
                <a:effectLst/>
                <a:latin typeface="+mn-ea"/>
              </a:rPr>
              <a:t> + </a:t>
            </a:r>
            <a:r>
              <a:rPr lang="en-US" altLang="ja-JP" sz="1000" b="1" i="1" dirty="0" err="1">
                <a:effectLst/>
                <a:latin typeface="+mn-ea"/>
              </a:rPr>
              <a:t>BAx</a:t>
            </a:r>
            <a:r>
              <a:rPr lang="en-US" altLang="ja-JP" sz="1000" b="0" i="0" dirty="0">
                <a:effectLst/>
                <a:latin typeface="+mn-ea"/>
              </a:rPr>
              <a:t> (as shown in the figure below). A random Gaussian initialization is used for </a:t>
            </a:r>
            <a:r>
              <a:rPr lang="en-US" altLang="ja-JP" sz="1000" b="1" i="1" dirty="0">
                <a:effectLst/>
                <a:latin typeface="+mn-ea"/>
              </a:rPr>
              <a:t>A</a:t>
            </a:r>
            <a:r>
              <a:rPr lang="en-US" altLang="ja-JP" sz="1000" b="0" i="0" dirty="0">
                <a:effectLst/>
                <a:latin typeface="+mn-ea"/>
              </a:rPr>
              <a:t> and </a:t>
            </a:r>
            <a:r>
              <a:rPr lang="en-US" altLang="ja-JP" sz="1000" b="1" i="1" dirty="0">
                <a:effectLst/>
                <a:latin typeface="+mn-ea"/>
              </a:rPr>
              <a:t>B</a:t>
            </a:r>
            <a:r>
              <a:rPr lang="en-US" altLang="ja-JP" sz="1000" b="0" i="0" dirty="0">
                <a:effectLst/>
                <a:latin typeface="+mn-ea"/>
              </a:rPr>
              <a:t> is initially to </a:t>
            </a:r>
            <a:r>
              <a:rPr lang="en-US" altLang="ja-JP" sz="1000" b="1" i="1" dirty="0">
                <a:effectLst/>
                <a:latin typeface="+mn-ea"/>
              </a:rPr>
              <a:t>0</a:t>
            </a:r>
            <a:r>
              <a:rPr lang="en-US" altLang="ja-JP" sz="1000" b="0" i="0" dirty="0">
                <a:effectLst/>
                <a:latin typeface="+mn-ea"/>
              </a:rPr>
              <a:t>, so </a:t>
            </a:r>
            <a:r>
              <a:rPr lang="en-US" altLang="ja-JP" sz="1000" b="1" i="1" dirty="0">
                <a:effectLst/>
                <a:latin typeface="+mn-ea"/>
              </a:rPr>
              <a:t>BA=0</a:t>
            </a:r>
            <a:r>
              <a:rPr lang="en-US" altLang="ja-JP" sz="1000" b="0" i="0" dirty="0">
                <a:effectLst/>
                <a:latin typeface="+mn-ea"/>
              </a:rPr>
              <a:t> at the start of training. The update </a:t>
            </a:r>
            <a:r>
              <a:rPr lang="en-US" altLang="ja-JP" sz="1000" b="1" i="1" dirty="0">
                <a:effectLst/>
                <a:latin typeface="+mn-ea"/>
              </a:rPr>
              <a:t>BA</a:t>
            </a:r>
            <a:r>
              <a:rPr lang="en-US" altLang="ja-JP" sz="1000" b="0" i="0" dirty="0">
                <a:effectLst/>
                <a:latin typeface="+mn-ea"/>
              </a:rPr>
              <a:t> is additionally scaled with a factor </a:t>
            </a:r>
            <a:r>
              <a:rPr lang="en-US" altLang="ja-JP" sz="1000" b="1" i="0" dirty="0">
                <a:effectLst/>
                <a:latin typeface="+mn-ea"/>
              </a:rPr>
              <a:t>α/r</a:t>
            </a:r>
            <a:r>
              <a:rPr lang="en-US" altLang="ja-JP" sz="1000" b="0" i="0" dirty="0">
                <a:effectLst/>
                <a:latin typeface="+mn-ea"/>
              </a:rPr>
              <a:t>.</a:t>
            </a:r>
            <a:endParaRPr lang="ja-JP" altLang="en-US" sz="1000" dirty="0">
              <a:latin typeface="+mn-ea"/>
            </a:endParaRPr>
          </a:p>
        </p:txBody>
      </p:sp>
    </p:spTree>
    <p:extLst>
      <p:ext uri="{BB962C8B-B14F-4D97-AF65-F5344CB8AC3E}">
        <p14:creationId xmlns:p14="http://schemas.microsoft.com/office/powerpoint/2010/main" val="22636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C20-620C-797C-BBE2-CD1FA4B642E1}"/>
              </a:ext>
            </a:extLst>
          </p:cNvPr>
          <p:cNvSpPr>
            <a:spLocks noGrp="1"/>
          </p:cNvSpPr>
          <p:nvPr>
            <p:ph type="title"/>
          </p:nvPr>
        </p:nvSpPr>
        <p:spPr>
          <a:xfrm>
            <a:off x="2076198" y="589291"/>
            <a:ext cx="9779183" cy="982664"/>
          </a:xfrm>
        </p:spPr>
        <p:txBody>
          <a:bodyPr>
            <a:normAutofit/>
          </a:bodyPr>
          <a:lstStyle/>
          <a:p>
            <a:r>
              <a:rPr lang="en-US" sz="2800" dirty="0"/>
              <a:t>Wrap up</a:t>
            </a:r>
          </a:p>
        </p:txBody>
      </p:sp>
      <p:graphicFrame>
        <p:nvGraphicFramePr>
          <p:cNvPr id="8" name="Content Placeholder 7">
            <a:extLst>
              <a:ext uri="{FF2B5EF4-FFF2-40B4-BE49-F238E27FC236}">
                <a16:creationId xmlns:a16="http://schemas.microsoft.com/office/drawing/2014/main" id="{2D2ACA41-3666-8A8E-52BF-C47B6ECD1538}"/>
              </a:ext>
            </a:extLst>
          </p:cNvPr>
          <p:cNvGraphicFramePr>
            <a:graphicFrameLocks noGrp="1"/>
          </p:cNvGraphicFramePr>
          <p:nvPr>
            <p:ph idx="1"/>
            <p:extLst>
              <p:ext uri="{D42A27DB-BD31-4B8C-83A1-F6EECF244321}">
                <p14:modId xmlns:p14="http://schemas.microsoft.com/office/powerpoint/2010/main" val="3990546616"/>
              </p:ext>
            </p:extLst>
          </p:nvPr>
        </p:nvGraphicFramePr>
        <p:xfrm>
          <a:off x="640079" y="2410290"/>
          <a:ext cx="10911841" cy="336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2FDED8A-F7B6-176A-AFBB-212F6D483AAF}"/>
              </a:ext>
            </a:extLst>
          </p:cNvPr>
          <p:cNvSpPr txBox="1"/>
          <p:nvPr/>
        </p:nvSpPr>
        <p:spPr>
          <a:xfrm>
            <a:off x="2372164" y="1396331"/>
            <a:ext cx="7081907" cy="707886"/>
          </a:xfrm>
          <a:prstGeom prst="rect">
            <a:avLst/>
          </a:prstGeom>
          <a:noFill/>
        </p:spPr>
        <p:txBody>
          <a:bodyPr wrap="square" rtlCol="0">
            <a:spAutoFit/>
          </a:bodyPr>
          <a:lstStyle/>
          <a:p>
            <a:pPr algn="ctr"/>
            <a:r>
              <a:rPr lang="en-US" sz="2000" dirty="0"/>
              <a:t>Increasing complexity and cost </a:t>
            </a:r>
          </a:p>
          <a:p>
            <a:pPr algn="ctr"/>
            <a:r>
              <a:rPr lang="en-US" sz="2000" dirty="0"/>
              <a:t>but increasing customizability</a:t>
            </a:r>
          </a:p>
        </p:txBody>
      </p:sp>
      <p:sp>
        <p:nvSpPr>
          <p:cNvPr id="24" name="TextBox 23">
            <a:extLst>
              <a:ext uri="{FF2B5EF4-FFF2-40B4-BE49-F238E27FC236}">
                <a16:creationId xmlns:a16="http://schemas.microsoft.com/office/drawing/2014/main" id="{8EC3CBC1-828E-F07E-C6CB-9CCE8C7A7425}"/>
              </a:ext>
            </a:extLst>
          </p:cNvPr>
          <p:cNvSpPr txBox="1"/>
          <p:nvPr/>
        </p:nvSpPr>
        <p:spPr>
          <a:xfrm>
            <a:off x="6707777" y="6075144"/>
            <a:ext cx="4844143" cy="369332"/>
          </a:xfrm>
          <a:prstGeom prst="rect">
            <a:avLst/>
          </a:prstGeom>
          <a:noFill/>
        </p:spPr>
        <p:txBody>
          <a:bodyPr wrap="square" rtlCol="0">
            <a:spAutoFit/>
          </a:bodyPr>
          <a:lstStyle/>
          <a:p>
            <a:pPr algn="r"/>
            <a:r>
              <a:rPr lang="en-US" dirty="0"/>
              <a:t>* Approaches are not mutually exclusive</a:t>
            </a:r>
          </a:p>
        </p:txBody>
      </p:sp>
      <p:sp>
        <p:nvSpPr>
          <p:cNvPr id="25" name="Chevron 24">
            <a:extLst>
              <a:ext uri="{FF2B5EF4-FFF2-40B4-BE49-F238E27FC236}">
                <a16:creationId xmlns:a16="http://schemas.microsoft.com/office/drawing/2014/main" id="{6DB96354-E95F-114F-989F-5310E906BD40}"/>
              </a:ext>
            </a:extLst>
          </p:cNvPr>
          <p:cNvSpPr/>
          <p:nvPr/>
        </p:nvSpPr>
        <p:spPr>
          <a:xfrm>
            <a:off x="8288444" y="1281526"/>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a:extLst>
              <a:ext uri="{FF2B5EF4-FFF2-40B4-BE49-F238E27FC236}">
                <a16:creationId xmlns:a16="http://schemas.microsoft.com/office/drawing/2014/main" id="{3ED2715A-EFCB-11B4-D951-358AB4ADF165}"/>
              </a:ext>
            </a:extLst>
          </p:cNvPr>
          <p:cNvSpPr/>
          <p:nvPr/>
        </p:nvSpPr>
        <p:spPr>
          <a:xfrm>
            <a:off x="3378041" y="1297508"/>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9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26813-2CD5-9421-9963-23AF7325682C}"/>
              </a:ext>
            </a:extLst>
          </p:cNvPr>
          <p:cNvSpPr>
            <a:spLocks noGrp="1"/>
          </p:cNvSpPr>
          <p:nvPr>
            <p:ph type="title"/>
          </p:nvPr>
        </p:nvSpPr>
        <p:spPr>
          <a:xfrm>
            <a:off x="2592925" y="624110"/>
            <a:ext cx="8911687" cy="584204"/>
          </a:xfrm>
        </p:spPr>
        <p:txBody>
          <a:bodyPr>
            <a:normAutofit fontScale="90000"/>
          </a:bodyPr>
          <a:lstStyle/>
          <a:p>
            <a:r>
              <a:rPr kumimoji="1" lang="en-US" altLang="ja-JP" dirty="0">
                <a:latin typeface="+mj-ea"/>
              </a:rPr>
              <a:t>LLM Evaluation</a:t>
            </a:r>
            <a:endParaRPr kumimoji="1" lang="ja-JP" altLang="en-US" dirty="0">
              <a:latin typeface="+mj-ea"/>
            </a:endParaRPr>
          </a:p>
        </p:txBody>
      </p:sp>
      <p:pic>
        <p:nvPicPr>
          <p:cNvPr id="5" name="図 4">
            <a:extLst>
              <a:ext uri="{FF2B5EF4-FFF2-40B4-BE49-F238E27FC236}">
                <a16:creationId xmlns:a16="http://schemas.microsoft.com/office/drawing/2014/main" id="{D7645BE6-95FE-D0B1-0060-6BC6431A71F3}"/>
              </a:ext>
            </a:extLst>
          </p:cNvPr>
          <p:cNvPicPr>
            <a:picLocks noChangeAspect="1"/>
          </p:cNvPicPr>
          <p:nvPr/>
        </p:nvPicPr>
        <p:blipFill>
          <a:blip r:embed="rId2"/>
          <a:stretch>
            <a:fillRect/>
          </a:stretch>
        </p:blipFill>
        <p:spPr>
          <a:xfrm>
            <a:off x="635797" y="1629271"/>
            <a:ext cx="5460203" cy="2981724"/>
          </a:xfrm>
          <a:prstGeom prst="rect">
            <a:avLst/>
          </a:prstGeom>
        </p:spPr>
      </p:pic>
      <p:pic>
        <p:nvPicPr>
          <p:cNvPr id="7" name="図 6">
            <a:extLst>
              <a:ext uri="{FF2B5EF4-FFF2-40B4-BE49-F238E27FC236}">
                <a16:creationId xmlns:a16="http://schemas.microsoft.com/office/drawing/2014/main" id="{DBE02775-03ED-BEE3-0FBF-61E9390F1305}"/>
              </a:ext>
            </a:extLst>
          </p:cNvPr>
          <p:cNvPicPr>
            <a:picLocks noChangeAspect="1"/>
          </p:cNvPicPr>
          <p:nvPr/>
        </p:nvPicPr>
        <p:blipFill>
          <a:blip r:embed="rId3"/>
          <a:stretch>
            <a:fillRect/>
          </a:stretch>
        </p:blipFill>
        <p:spPr>
          <a:xfrm>
            <a:off x="6878471" y="1580040"/>
            <a:ext cx="5010936" cy="3177667"/>
          </a:xfrm>
          <a:prstGeom prst="rect">
            <a:avLst/>
          </a:prstGeom>
        </p:spPr>
      </p:pic>
      <p:sp>
        <p:nvSpPr>
          <p:cNvPr id="8" name="テキスト ボックス 7">
            <a:extLst>
              <a:ext uri="{FF2B5EF4-FFF2-40B4-BE49-F238E27FC236}">
                <a16:creationId xmlns:a16="http://schemas.microsoft.com/office/drawing/2014/main" id="{2223DD61-5DED-5CE8-A148-4A7557ADD278}"/>
              </a:ext>
            </a:extLst>
          </p:cNvPr>
          <p:cNvSpPr txBox="1"/>
          <p:nvPr/>
        </p:nvSpPr>
        <p:spPr>
          <a:xfrm>
            <a:off x="2008835" y="4757707"/>
            <a:ext cx="2581003" cy="246221"/>
          </a:xfrm>
          <a:prstGeom prst="rect">
            <a:avLst/>
          </a:prstGeom>
          <a:noFill/>
        </p:spPr>
        <p:txBody>
          <a:bodyPr wrap="square" rtlCol="0">
            <a:spAutoFit/>
          </a:bodyPr>
          <a:lstStyle/>
          <a:p>
            <a:r>
              <a:rPr kumimoji="1" lang="en-US" altLang="ja-JP" sz="1000" b="1" dirty="0">
                <a:latin typeface="+mn-ea"/>
              </a:rPr>
              <a:t>The key points to evaluate an LLM</a:t>
            </a:r>
            <a:endParaRPr kumimoji="1" lang="ja-JP" altLang="en-US" sz="1000" b="1" dirty="0">
              <a:latin typeface="+mn-ea"/>
            </a:endParaRPr>
          </a:p>
        </p:txBody>
      </p:sp>
      <p:sp>
        <p:nvSpPr>
          <p:cNvPr id="9" name="テキスト ボックス 8">
            <a:extLst>
              <a:ext uri="{FF2B5EF4-FFF2-40B4-BE49-F238E27FC236}">
                <a16:creationId xmlns:a16="http://schemas.microsoft.com/office/drawing/2014/main" id="{A48EA572-063C-0ED6-7DEC-EC9953C37885}"/>
              </a:ext>
            </a:extLst>
          </p:cNvPr>
          <p:cNvSpPr txBox="1"/>
          <p:nvPr/>
        </p:nvSpPr>
        <p:spPr>
          <a:xfrm>
            <a:off x="7929485" y="4850835"/>
            <a:ext cx="2908908" cy="246221"/>
          </a:xfrm>
          <a:prstGeom prst="rect">
            <a:avLst/>
          </a:prstGeom>
          <a:noFill/>
        </p:spPr>
        <p:txBody>
          <a:bodyPr wrap="square" rtlCol="0">
            <a:spAutoFit/>
          </a:bodyPr>
          <a:lstStyle/>
          <a:p>
            <a:r>
              <a:rPr kumimoji="1" lang="en-US" altLang="ja-JP" sz="1000" b="1" dirty="0">
                <a:latin typeface="+mn-ea"/>
              </a:rPr>
              <a:t>The key methods to evaluate an LLM</a:t>
            </a:r>
            <a:endParaRPr kumimoji="1" lang="ja-JP" altLang="en-US" sz="1000" b="1" dirty="0">
              <a:latin typeface="+mn-ea"/>
            </a:endParaRPr>
          </a:p>
        </p:txBody>
      </p:sp>
      <p:sp>
        <p:nvSpPr>
          <p:cNvPr id="10" name="テキスト ボックス 9">
            <a:extLst>
              <a:ext uri="{FF2B5EF4-FFF2-40B4-BE49-F238E27FC236}">
                <a16:creationId xmlns:a16="http://schemas.microsoft.com/office/drawing/2014/main" id="{C2222BF7-AA4B-03F6-2229-831D2686A233}"/>
              </a:ext>
            </a:extLst>
          </p:cNvPr>
          <p:cNvSpPr txBox="1"/>
          <p:nvPr/>
        </p:nvSpPr>
        <p:spPr>
          <a:xfrm>
            <a:off x="1717766" y="5473337"/>
            <a:ext cx="7641771" cy="369332"/>
          </a:xfrm>
          <a:prstGeom prst="rect">
            <a:avLst/>
          </a:prstGeom>
          <a:noFill/>
        </p:spPr>
        <p:txBody>
          <a:bodyPr wrap="square" rtlCol="0">
            <a:spAutoFit/>
          </a:bodyPr>
          <a:lstStyle/>
          <a:p>
            <a:r>
              <a:rPr kumimoji="1" lang="en-US" altLang="ja-JP" dirty="0"/>
              <a:t>Attention: LLM evaluation is not RAG evaluation. They are different.</a:t>
            </a:r>
            <a:endParaRPr kumimoji="1" lang="ja-JP" altLang="en-US" dirty="0"/>
          </a:p>
        </p:txBody>
      </p:sp>
    </p:spTree>
    <p:extLst>
      <p:ext uri="{BB962C8B-B14F-4D97-AF65-F5344CB8AC3E}">
        <p14:creationId xmlns:p14="http://schemas.microsoft.com/office/powerpoint/2010/main" val="8845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7D985-AD93-2DFF-BFED-D824D048E629}"/>
              </a:ext>
            </a:extLst>
          </p:cNvPr>
          <p:cNvSpPr>
            <a:spLocks noGrp="1"/>
          </p:cNvSpPr>
          <p:nvPr>
            <p:ph type="title"/>
          </p:nvPr>
        </p:nvSpPr>
        <p:spPr>
          <a:xfrm>
            <a:off x="2592925" y="624110"/>
            <a:ext cx="8911687" cy="571141"/>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B81CA4B1-FB60-DF28-80A3-D3E14789247A}"/>
              </a:ext>
            </a:extLst>
          </p:cNvPr>
          <p:cNvSpPr>
            <a:spLocks noGrp="1"/>
          </p:cNvSpPr>
          <p:nvPr>
            <p:ph idx="1"/>
          </p:nvPr>
        </p:nvSpPr>
        <p:spPr>
          <a:xfrm>
            <a:off x="2589212" y="1195251"/>
            <a:ext cx="8915400" cy="4715971"/>
          </a:xfrm>
        </p:spPr>
        <p:txBody>
          <a:bodyPr>
            <a:normAutofit fontScale="92500" lnSpcReduction="20000"/>
          </a:bodyPr>
          <a:lstStyle/>
          <a:p>
            <a:r>
              <a:rPr lang="en-US" altLang="ja-JP" dirty="0"/>
              <a:t>LLM belongs to the IR4.0</a:t>
            </a:r>
          </a:p>
          <a:p>
            <a:r>
              <a:rPr kumimoji="1" lang="en-US" altLang="ja-JP" dirty="0"/>
              <a:t>Deep learning is a subfield of machine learning which uses artificial neural networks to enable artificial intelligence systems to learn complex patterns/regularities from data.</a:t>
            </a:r>
          </a:p>
          <a:p>
            <a:r>
              <a:rPr kumimoji="1" lang="en-US" altLang="ja-JP" dirty="0"/>
              <a:t>LLM’s learning method is self-supervised learning. Since it is regression machine learning, so it is also called as self-regression learning or auto-regression.</a:t>
            </a:r>
          </a:p>
          <a:p>
            <a:r>
              <a:rPr lang="en-US" altLang="ja-JP" dirty="0"/>
              <a:t>The current main architecture of LLMs is still transformer (self-attention).</a:t>
            </a:r>
            <a:endParaRPr kumimoji="1" lang="en-US" altLang="ja-JP" dirty="0"/>
          </a:p>
          <a:p>
            <a:r>
              <a:rPr lang="en-US" altLang="ja-JP" dirty="0"/>
              <a:t>Scaling law is not correct, when reaching some point of scaler, combining prompt engineering is necessary. </a:t>
            </a:r>
          </a:p>
          <a:p>
            <a:r>
              <a:rPr kumimoji="1" lang="en-US" altLang="ja-JP" dirty="0"/>
              <a:t>Zero-</a:t>
            </a:r>
            <a:r>
              <a:rPr lang="en-US" altLang="ja-JP" dirty="0"/>
              <a:t>shot, few-shot, </a:t>
            </a:r>
            <a:r>
              <a:rPr lang="en-US" altLang="ja-JP" dirty="0" err="1"/>
              <a:t>CoT</a:t>
            </a:r>
            <a:r>
              <a:rPr lang="en-US" altLang="ja-JP" dirty="0"/>
              <a:t>, self-consistency, Role </a:t>
            </a:r>
            <a:r>
              <a:rPr kumimoji="1" lang="en-US" altLang="ja-JP" dirty="0"/>
              <a:t>Prompting are commonly used prompting </a:t>
            </a:r>
            <a:r>
              <a:rPr lang="en-US" altLang="ja-JP" dirty="0"/>
              <a:t>methods </a:t>
            </a:r>
            <a:r>
              <a:rPr kumimoji="1" lang="en-US" altLang="ja-JP" dirty="0"/>
              <a:t>in our daily life. </a:t>
            </a:r>
          </a:p>
          <a:p>
            <a:r>
              <a:rPr kumimoji="1" lang="en-US" altLang="ja-JP" dirty="0"/>
              <a:t>Learning how to interact with LLM and decompose the question for LLM to understand are important.</a:t>
            </a:r>
          </a:p>
          <a:p>
            <a:r>
              <a:rPr kumimoji="1" lang="en-US" altLang="ja-JP" dirty="0"/>
              <a:t>RAG, AI Agent are the future main use-cases to use LLMs.</a:t>
            </a:r>
          </a:p>
          <a:p>
            <a:r>
              <a:rPr lang="en-US" altLang="ja-JP" dirty="0"/>
              <a:t>PEFT is more efficient while the training data size is small.</a:t>
            </a:r>
          </a:p>
          <a:p>
            <a:r>
              <a:rPr kumimoji="1" lang="en-US" altLang="ja-JP" dirty="0"/>
              <a:t>An LLM is evaluated through different perspectives using different metrics.</a:t>
            </a:r>
            <a:endParaRPr kumimoji="1" lang="ja-JP" altLang="en-US" dirty="0"/>
          </a:p>
        </p:txBody>
      </p:sp>
    </p:spTree>
    <p:extLst>
      <p:ext uri="{BB962C8B-B14F-4D97-AF65-F5344CB8AC3E}">
        <p14:creationId xmlns:p14="http://schemas.microsoft.com/office/powerpoint/2010/main" val="290397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E48A15B-6E52-88D9-7E4E-5A4FD248B03B}"/>
              </a:ext>
            </a:extLst>
          </p:cNvPr>
          <p:cNvSpPr>
            <a:spLocks noGrp="1"/>
          </p:cNvSpPr>
          <p:nvPr>
            <p:ph type="title"/>
          </p:nvPr>
        </p:nvSpPr>
        <p:spPr>
          <a:xfrm>
            <a:off x="3922622" y="2521131"/>
            <a:ext cx="4470264" cy="1626326"/>
          </a:xfrm>
        </p:spPr>
        <p:txBody>
          <a:bodyPr>
            <a:normAutofit fontScale="90000"/>
          </a:bodyPr>
          <a:lstStyle/>
          <a:p>
            <a:r>
              <a:rPr lang="en-US" altLang="ja-JP" sz="7200" dirty="0">
                <a:latin typeface="+mn-ea"/>
                <a:ea typeface="+mn-ea"/>
              </a:rPr>
              <a:t>Thank you</a:t>
            </a:r>
            <a:endParaRPr lang="ja-JP" altLang="en-US" sz="7200" dirty="0">
              <a:latin typeface="+mn-ea"/>
              <a:ea typeface="+mn-ea"/>
            </a:endParaRPr>
          </a:p>
        </p:txBody>
      </p:sp>
    </p:spTree>
    <p:extLst>
      <p:ext uri="{BB962C8B-B14F-4D97-AF65-F5344CB8AC3E}">
        <p14:creationId xmlns:p14="http://schemas.microsoft.com/office/powerpoint/2010/main" val="32931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FF25D-97C7-2AF2-9DED-7AD78669A2F9}"/>
              </a:ext>
            </a:extLst>
          </p:cNvPr>
          <p:cNvSpPr>
            <a:spLocks noGrp="1"/>
          </p:cNvSpPr>
          <p:nvPr>
            <p:ph type="title"/>
          </p:nvPr>
        </p:nvSpPr>
        <p:spPr>
          <a:xfrm>
            <a:off x="2592925" y="624110"/>
            <a:ext cx="8911687" cy="616861"/>
          </a:xfrm>
        </p:spPr>
        <p:txBody>
          <a:bodyPr>
            <a:normAutofit fontScale="90000"/>
          </a:bodyPr>
          <a:lstStyle/>
          <a:p>
            <a:r>
              <a:rPr kumimoji="1" lang="en-US" altLang="ja-JP" dirty="0"/>
              <a:t>Industry Revolution (IR)</a:t>
            </a:r>
            <a:endParaRPr kumimoji="1" lang="ja-JP" altLang="en-US" dirty="0"/>
          </a:p>
        </p:txBody>
      </p:sp>
      <p:pic>
        <p:nvPicPr>
          <p:cNvPr id="3074" name="Picture 2">
            <a:extLst>
              <a:ext uri="{FF2B5EF4-FFF2-40B4-BE49-F238E27FC236}">
                <a16:creationId xmlns:a16="http://schemas.microsoft.com/office/drawing/2014/main" id="{69FD2C79-A672-913B-77F1-D2FBAECDB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824" y="2080903"/>
            <a:ext cx="5966022" cy="289561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B1FD74F-B6C4-F318-F719-7B6850D151BB}"/>
              </a:ext>
            </a:extLst>
          </p:cNvPr>
          <p:cNvSpPr txBox="1"/>
          <p:nvPr/>
        </p:nvSpPr>
        <p:spPr>
          <a:xfrm>
            <a:off x="9490165" y="6347884"/>
            <a:ext cx="2701836" cy="461665"/>
          </a:xfrm>
          <a:prstGeom prst="rect">
            <a:avLst/>
          </a:prstGeom>
          <a:noFill/>
        </p:spPr>
        <p:txBody>
          <a:bodyPr wrap="square">
            <a:spAutoFit/>
          </a:bodyPr>
          <a:lstStyle/>
          <a:p>
            <a:r>
              <a:rPr lang="fr-FR" altLang="ja-JP" sz="600" dirty="0"/>
              <a:t>Source:</a:t>
            </a:r>
          </a:p>
          <a:p>
            <a:r>
              <a:rPr lang="fr-FR" altLang="ja-JP" sz="600" dirty="0">
                <a:hlinkClick r:id="rId3"/>
              </a:rPr>
              <a:t>https://en.wikipedia.org/wiki/Industrial_Revolution</a:t>
            </a:r>
            <a:r>
              <a:rPr lang="fr-FR" altLang="ja-JP" sz="600" dirty="0"/>
              <a:t> </a:t>
            </a:r>
          </a:p>
          <a:p>
            <a:r>
              <a:rPr lang="fr-FR" altLang="ja-JP" sz="600" dirty="0">
                <a:hlinkClick r:id="rId4"/>
              </a:rPr>
              <a:t>https://en.wikipedia.org/wiki/Fourth_Industrial_Revolution</a:t>
            </a:r>
            <a:r>
              <a:rPr lang="fr-FR" altLang="ja-JP" sz="600" dirty="0"/>
              <a:t> </a:t>
            </a:r>
          </a:p>
          <a:p>
            <a:r>
              <a:rPr lang="fr-FR" altLang="ja-JP" sz="600" dirty="0">
                <a:hlinkClick r:id="rId5"/>
              </a:rPr>
              <a:t>https://www.renaix.com/industry-4-0-the-fourth-industrial-revolution/</a:t>
            </a:r>
            <a:r>
              <a:rPr lang="fr-FR" altLang="ja-JP" sz="600" dirty="0"/>
              <a:t> </a:t>
            </a:r>
            <a:endParaRPr lang="ja-JP" altLang="en-US" sz="600" dirty="0"/>
          </a:p>
        </p:txBody>
      </p:sp>
      <p:sp>
        <p:nvSpPr>
          <p:cNvPr id="7" name="テキスト ボックス 6">
            <a:extLst>
              <a:ext uri="{FF2B5EF4-FFF2-40B4-BE49-F238E27FC236}">
                <a16:creationId xmlns:a16="http://schemas.microsoft.com/office/drawing/2014/main" id="{1E99D44D-A632-EF33-FA04-2A14A1972B7A}"/>
              </a:ext>
            </a:extLst>
          </p:cNvPr>
          <p:cNvSpPr txBox="1"/>
          <p:nvPr/>
        </p:nvSpPr>
        <p:spPr>
          <a:xfrm>
            <a:off x="3193869" y="5118972"/>
            <a:ext cx="1476103" cy="830997"/>
          </a:xfrm>
          <a:prstGeom prst="rect">
            <a:avLst/>
          </a:prstGeom>
          <a:noFill/>
          <a:ln>
            <a:solidFill>
              <a:schemeClr val="bg1"/>
            </a:solidFill>
          </a:ln>
        </p:spPr>
        <p:txBody>
          <a:bodyPr wrap="square">
            <a:spAutoFit/>
          </a:bodyPr>
          <a:lstStyle/>
          <a:p>
            <a:r>
              <a:rPr lang="en-US" altLang="ja-JP" sz="1200" dirty="0"/>
              <a:t>IR1.0 (18</a:t>
            </a:r>
            <a:r>
              <a:rPr lang="en-US" altLang="zh-CN" sz="1200" baseline="30000" dirty="0"/>
              <a:t>th</a:t>
            </a:r>
            <a:r>
              <a:rPr lang="en-US" altLang="zh-CN" sz="1200" dirty="0"/>
              <a:t> century to the Middle of 19</a:t>
            </a:r>
            <a:r>
              <a:rPr lang="en-US" altLang="zh-CN" sz="1200" baseline="30000" dirty="0"/>
              <a:t>th</a:t>
            </a:r>
            <a:r>
              <a:rPr lang="en-US" altLang="zh-CN" sz="1200" dirty="0"/>
              <a:t> century</a:t>
            </a:r>
            <a:r>
              <a:rPr lang="en-US" altLang="ja-JP" sz="1200" dirty="0"/>
              <a:t>)</a:t>
            </a:r>
          </a:p>
        </p:txBody>
      </p:sp>
      <p:sp>
        <p:nvSpPr>
          <p:cNvPr id="8" name="テキスト ボックス 7">
            <a:extLst>
              <a:ext uri="{FF2B5EF4-FFF2-40B4-BE49-F238E27FC236}">
                <a16:creationId xmlns:a16="http://schemas.microsoft.com/office/drawing/2014/main" id="{EA79A193-9F82-D8AA-4D3E-94EB1C1A29B2}"/>
              </a:ext>
            </a:extLst>
          </p:cNvPr>
          <p:cNvSpPr txBox="1"/>
          <p:nvPr/>
        </p:nvSpPr>
        <p:spPr>
          <a:xfrm>
            <a:off x="4743994" y="5111008"/>
            <a:ext cx="1389017" cy="830997"/>
          </a:xfrm>
          <a:prstGeom prst="rect">
            <a:avLst/>
          </a:prstGeom>
          <a:noFill/>
          <a:ln>
            <a:solidFill>
              <a:schemeClr val="bg1"/>
            </a:solidFill>
          </a:ln>
        </p:spPr>
        <p:txBody>
          <a:bodyPr wrap="square">
            <a:spAutoFit/>
          </a:bodyPr>
          <a:lstStyle/>
          <a:p>
            <a:r>
              <a:rPr lang="en-US" altLang="ja-JP" sz="1200" dirty="0"/>
              <a:t>IR 2.0 (the late 19th century to the early 20th century)</a:t>
            </a:r>
          </a:p>
        </p:txBody>
      </p:sp>
      <p:sp>
        <p:nvSpPr>
          <p:cNvPr id="10" name="テキスト ボックス 9">
            <a:extLst>
              <a:ext uri="{FF2B5EF4-FFF2-40B4-BE49-F238E27FC236}">
                <a16:creationId xmlns:a16="http://schemas.microsoft.com/office/drawing/2014/main" id="{B3AA1899-1687-5AC1-F46F-F88FFF612AC5}"/>
              </a:ext>
            </a:extLst>
          </p:cNvPr>
          <p:cNvSpPr txBox="1"/>
          <p:nvPr/>
        </p:nvSpPr>
        <p:spPr>
          <a:xfrm>
            <a:off x="6207033" y="5118972"/>
            <a:ext cx="1389017" cy="830997"/>
          </a:xfrm>
          <a:prstGeom prst="rect">
            <a:avLst/>
          </a:prstGeom>
          <a:noFill/>
          <a:ln>
            <a:solidFill>
              <a:schemeClr val="bg1"/>
            </a:solidFill>
          </a:ln>
        </p:spPr>
        <p:txBody>
          <a:bodyPr wrap="square">
            <a:spAutoFit/>
          </a:bodyPr>
          <a:lstStyle/>
          <a:p>
            <a:r>
              <a:rPr lang="en-US" altLang="ja-JP" sz="1200" dirty="0"/>
              <a:t>IR 3.0 (the late 20th century to about 2015)</a:t>
            </a:r>
          </a:p>
          <a:p>
            <a:endParaRPr lang="en-US" altLang="ja-JP" sz="1200" dirty="0"/>
          </a:p>
        </p:txBody>
      </p:sp>
      <p:sp>
        <p:nvSpPr>
          <p:cNvPr id="11" name="テキスト ボックス 10">
            <a:extLst>
              <a:ext uri="{FF2B5EF4-FFF2-40B4-BE49-F238E27FC236}">
                <a16:creationId xmlns:a16="http://schemas.microsoft.com/office/drawing/2014/main" id="{D2AD34A0-620F-3F4C-4D1C-835EFC5677D5}"/>
              </a:ext>
            </a:extLst>
          </p:cNvPr>
          <p:cNvSpPr txBox="1"/>
          <p:nvPr/>
        </p:nvSpPr>
        <p:spPr>
          <a:xfrm>
            <a:off x="7670072" y="5118972"/>
            <a:ext cx="1389017" cy="461665"/>
          </a:xfrm>
          <a:prstGeom prst="rect">
            <a:avLst/>
          </a:prstGeom>
          <a:noFill/>
          <a:ln>
            <a:solidFill>
              <a:schemeClr val="bg1"/>
            </a:solidFill>
          </a:ln>
        </p:spPr>
        <p:txBody>
          <a:bodyPr wrap="square">
            <a:spAutoFit/>
          </a:bodyPr>
          <a:lstStyle/>
          <a:p>
            <a:r>
              <a:rPr lang="en-US" altLang="ja-JP" sz="1200" dirty="0"/>
              <a:t>IR 4.0 (about 2015 ~)</a:t>
            </a:r>
          </a:p>
        </p:txBody>
      </p:sp>
      <p:sp>
        <p:nvSpPr>
          <p:cNvPr id="12" name="コンテンツ プレースホルダー 2">
            <a:extLst>
              <a:ext uri="{FF2B5EF4-FFF2-40B4-BE49-F238E27FC236}">
                <a16:creationId xmlns:a16="http://schemas.microsoft.com/office/drawing/2014/main" id="{F3E06B2F-E7FB-8B7F-C9A1-C9999207B5D9}"/>
              </a:ext>
            </a:extLst>
          </p:cNvPr>
          <p:cNvSpPr>
            <a:spLocks noGrp="1"/>
          </p:cNvSpPr>
          <p:nvPr>
            <p:ph idx="1"/>
          </p:nvPr>
        </p:nvSpPr>
        <p:spPr>
          <a:xfrm>
            <a:off x="2589212" y="1299753"/>
            <a:ext cx="8915400" cy="369333"/>
          </a:xfrm>
        </p:spPr>
        <p:txBody>
          <a:bodyPr/>
          <a:lstStyle/>
          <a:p>
            <a:r>
              <a:rPr kumimoji="1" lang="en-US" altLang="ja-JP" dirty="0"/>
              <a:t>Four phases in IR</a:t>
            </a:r>
            <a:endParaRPr kumimoji="1" lang="ja-JP" altLang="en-US" dirty="0"/>
          </a:p>
        </p:txBody>
      </p:sp>
    </p:spTree>
    <p:extLst>
      <p:ext uri="{BB962C8B-B14F-4D97-AF65-F5344CB8AC3E}">
        <p14:creationId xmlns:p14="http://schemas.microsoft.com/office/powerpoint/2010/main" val="421549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A085E-900E-DF44-26DC-B8F56BEFED64}"/>
              </a:ext>
            </a:extLst>
          </p:cNvPr>
          <p:cNvSpPr>
            <a:spLocks noGrp="1"/>
          </p:cNvSpPr>
          <p:nvPr>
            <p:ph type="title"/>
          </p:nvPr>
        </p:nvSpPr>
        <p:spPr>
          <a:xfrm>
            <a:off x="2592925" y="624110"/>
            <a:ext cx="8911687" cy="518890"/>
          </a:xfrm>
        </p:spPr>
        <p:txBody>
          <a:bodyPr>
            <a:normAutofit fontScale="90000"/>
          </a:bodyPr>
          <a:lstStyle/>
          <a:p>
            <a:r>
              <a:rPr kumimoji="1" lang="fr-FR" altLang="ja-JP" dirty="0" err="1">
                <a:latin typeface="+mn-ea"/>
                <a:ea typeface="+mn-ea"/>
              </a:rPr>
              <a:t>What</a:t>
            </a:r>
            <a:r>
              <a:rPr kumimoji="1" lang="fr-FR" altLang="ja-JP" dirty="0">
                <a:latin typeface="+mn-ea"/>
                <a:ea typeface="+mn-ea"/>
              </a:rPr>
              <a:t> </a:t>
            </a:r>
            <a:r>
              <a:rPr kumimoji="1" lang="fr-FR" altLang="ja-JP" dirty="0" err="1">
                <a:latin typeface="+mn-ea"/>
                <a:ea typeface="+mn-ea"/>
              </a:rPr>
              <a:t>is</a:t>
            </a:r>
            <a:r>
              <a:rPr kumimoji="1" lang="fr-FR" altLang="ja-JP" dirty="0">
                <a:latin typeface="+mn-ea"/>
                <a:ea typeface="+mn-ea"/>
              </a:rPr>
              <a:t> AI?</a:t>
            </a:r>
            <a:br>
              <a:rPr kumimoji="1" lang="fr-FR" altLang="ja-JP" dirty="0">
                <a:latin typeface="+mn-ea"/>
                <a:ea typeface="+mn-ea"/>
              </a:rPr>
            </a:b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9A61EC2D-7430-47FC-401D-5DBB420791C9}"/>
              </a:ext>
            </a:extLst>
          </p:cNvPr>
          <p:cNvSpPr>
            <a:spLocks noGrp="1"/>
          </p:cNvSpPr>
          <p:nvPr>
            <p:ph idx="1"/>
          </p:nvPr>
        </p:nvSpPr>
        <p:spPr>
          <a:xfrm>
            <a:off x="2584215" y="1221377"/>
            <a:ext cx="5279625" cy="5354719"/>
          </a:xfrm>
        </p:spPr>
        <p:txBody>
          <a:bodyPr>
            <a:normAutofit fontScale="85000" lnSpcReduction="10000"/>
          </a:bodyPr>
          <a:lstStyle/>
          <a:p>
            <a:r>
              <a:rPr kumimoji="1" lang="en-US" altLang="ja-JP" sz="1600" dirty="0">
                <a:solidFill>
                  <a:schemeClr val="tx1"/>
                </a:solidFill>
                <a:latin typeface="+mn-ea"/>
              </a:rPr>
              <a:t>A field that includes </a:t>
            </a:r>
            <a:r>
              <a:rPr kumimoji="1" lang="en-US" altLang="ja-JP" sz="1600" b="1" dirty="0">
                <a:solidFill>
                  <a:schemeClr val="tx1"/>
                </a:solidFill>
                <a:latin typeface="+mn-ea"/>
              </a:rPr>
              <a:t>machine learning</a:t>
            </a:r>
            <a:r>
              <a:rPr kumimoji="1" lang="en-US" altLang="ja-JP" sz="1600" dirty="0">
                <a:solidFill>
                  <a:schemeClr val="tx1"/>
                </a:solidFill>
                <a:latin typeface="+mn-ea"/>
              </a:rPr>
              <a:t> and </a:t>
            </a:r>
            <a:r>
              <a:rPr kumimoji="1" lang="en-US" altLang="ja-JP" sz="1600" b="1" dirty="0">
                <a:solidFill>
                  <a:schemeClr val="tx1"/>
                </a:solidFill>
                <a:latin typeface="+mn-ea"/>
              </a:rPr>
              <a:t>neural networks</a:t>
            </a:r>
            <a:r>
              <a:rPr kumimoji="1" lang="en-US" altLang="ja-JP" sz="1600" dirty="0">
                <a:solidFill>
                  <a:schemeClr val="tx1"/>
                </a:solidFill>
                <a:latin typeface="+mn-ea"/>
              </a:rPr>
              <a:t>. </a:t>
            </a:r>
          </a:p>
          <a:p>
            <a:pPr lvl="1"/>
            <a:r>
              <a:rPr lang="en-US" altLang="ja-JP" sz="1500" dirty="0">
                <a:solidFill>
                  <a:schemeClr val="tx1"/>
                </a:solidFill>
                <a:latin typeface="+mn-ea"/>
              </a:rPr>
              <a:t>Machine Learning (ML)</a:t>
            </a:r>
          </a:p>
          <a:p>
            <a:pPr lvl="2"/>
            <a:r>
              <a:rPr lang="en-US" altLang="ja-JP" sz="1300" dirty="0">
                <a:solidFill>
                  <a:schemeClr val="tx1"/>
                </a:solidFill>
                <a:latin typeface="+mn-ea"/>
              </a:rPr>
              <a:t>A subset of AI that includes neural networks. Has strong background on programming, algorithm development, statistical methodologies, and big data analytics. </a:t>
            </a:r>
          </a:p>
          <a:p>
            <a:pPr lvl="2"/>
            <a:r>
              <a:rPr lang="en-US" altLang="ja-JP" sz="1300" dirty="0">
                <a:solidFill>
                  <a:schemeClr val="tx1"/>
                </a:solidFill>
                <a:latin typeface="+mn-ea"/>
              </a:rPr>
              <a:t>Compared to deep learning, some people call it </a:t>
            </a:r>
            <a:r>
              <a:rPr lang="en-US" altLang="ja-JP" sz="1300" b="1" dirty="0">
                <a:solidFill>
                  <a:schemeClr val="tx1"/>
                </a:solidFill>
                <a:latin typeface="+mn-ea"/>
              </a:rPr>
              <a:t>shallow machine learning</a:t>
            </a:r>
            <a:r>
              <a:rPr lang="en-US" altLang="ja-JP" sz="1300" dirty="0">
                <a:solidFill>
                  <a:schemeClr val="tx1"/>
                </a:solidFill>
                <a:latin typeface="+mn-ea"/>
              </a:rPr>
              <a:t>.</a:t>
            </a:r>
          </a:p>
          <a:p>
            <a:pPr lvl="1"/>
            <a:r>
              <a:rPr lang="en-US" altLang="ja-JP" sz="1500" dirty="0">
                <a:solidFill>
                  <a:schemeClr val="tx1"/>
                </a:solidFill>
                <a:latin typeface="+mn-ea"/>
              </a:rPr>
              <a:t>Neural Network (NN)/Artificial Neural Network (ANN)</a:t>
            </a:r>
            <a:endParaRPr kumimoji="1" lang="en-US" altLang="ja-JP" sz="1500" dirty="0">
              <a:solidFill>
                <a:schemeClr val="tx1"/>
              </a:solidFill>
              <a:latin typeface="+mn-ea"/>
            </a:endParaRPr>
          </a:p>
          <a:p>
            <a:pPr lvl="2"/>
            <a:r>
              <a:rPr lang="en-US" altLang="ja-JP" sz="1300" dirty="0">
                <a:solidFill>
                  <a:schemeClr val="tx1"/>
                </a:solidFill>
                <a:latin typeface="+mn-ea"/>
              </a:rPr>
              <a:t>A technique to process data in a way that </a:t>
            </a:r>
            <a:r>
              <a:rPr lang="en-US" altLang="ja-JP" sz="1300" b="1" dirty="0">
                <a:solidFill>
                  <a:schemeClr val="tx1"/>
                </a:solidFill>
                <a:latin typeface="+mn-ea"/>
              </a:rPr>
              <a:t>mimics the human brain</a:t>
            </a:r>
            <a:r>
              <a:rPr lang="en-US" altLang="ja-JP" sz="1300" dirty="0">
                <a:solidFill>
                  <a:schemeClr val="tx1"/>
                </a:solidFill>
                <a:latin typeface="+mn-ea"/>
              </a:rPr>
              <a:t>. Neural networks can </a:t>
            </a:r>
            <a:r>
              <a:rPr lang="en-US" altLang="ja-JP" sz="1300" b="1" dirty="0">
                <a:solidFill>
                  <a:schemeClr val="tx1"/>
                </a:solidFill>
                <a:latin typeface="+mn-ea"/>
              </a:rPr>
              <a:t>learn from experience </a:t>
            </a:r>
            <a:r>
              <a:rPr lang="en-US" altLang="ja-JP" sz="1300" dirty="0">
                <a:solidFill>
                  <a:schemeClr val="tx1"/>
                </a:solidFill>
                <a:latin typeface="+mn-ea"/>
              </a:rPr>
              <a:t>and </a:t>
            </a:r>
            <a:r>
              <a:rPr lang="en-US" altLang="ja-JP" sz="1300" b="1" dirty="0">
                <a:solidFill>
                  <a:schemeClr val="tx1"/>
                </a:solidFill>
                <a:latin typeface="+mn-ea"/>
              </a:rPr>
              <a:t>identify patterns </a:t>
            </a:r>
            <a:r>
              <a:rPr lang="en-US" altLang="ja-JP" sz="1300" dirty="0">
                <a:solidFill>
                  <a:schemeClr val="tx1"/>
                </a:solidFill>
                <a:latin typeface="+mn-ea"/>
              </a:rPr>
              <a:t>in data. </a:t>
            </a:r>
          </a:p>
          <a:p>
            <a:pPr lvl="3"/>
            <a:r>
              <a:rPr lang="en-US" altLang="ja-JP" sz="1100" b="1" dirty="0">
                <a:solidFill>
                  <a:schemeClr val="tx1"/>
                </a:solidFill>
                <a:latin typeface="+mn-ea"/>
              </a:rPr>
              <a:t>Multi-layer perceptron (MLP)</a:t>
            </a:r>
            <a:endParaRPr lang="en-US" altLang="ja-JP" sz="1100" dirty="0">
              <a:solidFill>
                <a:schemeClr val="tx1"/>
              </a:solidFill>
              <a:latin typeface="+mn-ea"/>
            </a:endParaRPr>
          </a:p>
          <a:p>
            <a:pPr lvl="4"/>
            <a:r>
              <a:rPr lang="en-US" altLang="ja-JP" sz="1100" b="1" dirty="0">
                <a:solidFill>
                  <a:schemeClr val="tx1"/>
                </a:solidFill>
                <a:latin typeface="+mn-ea"/>
              </a:rPr>
              <a:t>Fully connected/Dense layer feedforward networks</a:t>
            </a:r>
            <a:r>
              <a:rPr lang="en-US" altLang="ja-JP" sz="1100" dirty="0">
                <a:solidFill>
                  <a:schemeClr val="tx1"/>
                </a:solidFill>
                <a:latin typeface="+mn-ea"/>
              </a:rPr>
              <a:t>: </a:t>
            </a:r>
            <a:r>
              <a:rPr lang="en-US" altLang="ja-JP" dirty="0">
                <a:solidFill>
                  <a:schemeClr val="tx1"/>
                </a:solidFill>
                <a:latin typeface="Google Sans"/>
              </a:rPr>
              <a:t>Each node connects to all nodes in the next layer. </a:t>
            </a:r>
            <a:endParaRPr lang="en-US" altLang="ja-JP" sz="1100" dirty="0">
              <a:solidFill>
                <a:schemeClr val="tx1"/>
              </a:solidFill>
              <a:latin typeface="+mn-ea"/>
            </a:endParaRPr>
          </a:p>
          <a:p>
            <a:pPr lvl="4"/>
            <a:r>
              <a:rPr lang="en-US" altLang="ja-JP" sz="1100" b="1" dirty="0">
                <a:solidFill>
                  <a:schemeClr val="tx1"/>
                </a:solidFill>
                <a:latin typeface="+mn-ea"/>
              </a:rPr>
              <a:t>At least three layers of nodes</a:t>
            </a:r>
            <a:r>
              <a:rPr lang="en-US" altLang="ja-JP" sz="1100" dirty="0">
                <a:solidFill>
                  <a:schemeClr val="tx1"/>
                </a:solidFill>
                <a:latin typeface="+mn-ea"/>
              </a:rPr>
              <a:t>: </a:t>
            </a:r>
            <a:r>
              <a:rPr lang="en-US" altLang="ja-JP" dirty="0">
                <a:solidFill>
                  <a:schemeClr val="tx1"/>
                </a:solidFill>
                <a:latin typeface="Google Sans"/>
              </a:rPr>
              <a:t>An input layer, one or more hidden layers, and an output layer. </a:t>
            </a:r>
          </a:p>
          <a:p>
            <a:pPr lvl="4"/>
            <a:r>
              <a:rPr lang="en-US" altLang="ja-JP" sz="1100" b="1" dirty="0">
                <a:solidFill>
                  <a:schemeClr val="tx1"/>
                </a:solidFill>
                <a:latin typeface="+mn-ea"/>
              </a:rPr>
              <a:t>Non-linear Activation function</a:t>
            </a:r>
            <a:r>
              <a:rPr lang="en-US" altLang="ja-JP" sz="1100" dirty="0">
                <a:solidFill>
                  <a:schemeClr val="tx1"/>
                </a:solidFill>
                <a:latin typeface="+mn-ea"/>
              </a:rPr>
              <a:t>: to learn more complex patterns that are not possible with a purely linear model.</a:t>
            </a:r>
            <a:endParaRPr lang="en-US" altLang="ja-JP" sz="1100" b="1" dirty="0">
              <a:solidFill>
                <a:schemeClr val="tx1"/>
              </a:solidFill>
              <a:latin typeface="+mn-ea"/>
            </a:endParaRPr>
          </a:p>
          <a:p>
            <a:pPr lvl="1"/>
            <a:r>
              <a:rPr lang="en-US" altLang="ja-JP" sz="1800" dirty="0">
                <a:solidFill>
                  <a:schemeClr val="tx1"/>
                </a:solidFill>
                <a:latin typeface="+mn-ea"/>
              </a:rPr>
              <a:t>D</a:t>
            </a:r>
            <a:r>
              <a:rPr lang="en-US" altLang="ja-JP" sz="1800" i="0" dirty="0">
                <a:solidFill>
                  <a:schemeClr val="tx1"/>
                </a:solidFill>
                <a:effectLst/>
                <a:latin typeface="+mn-ea"/>
              </a:rPr>
              <a:t>eep learning</a:t>
            </a:r>
          </a:p>
          <a:p>
            <a:pPr lvl="2"/>
            <a:r>
              <a:rPr kumimoji="1" lang="en-US" altLang="ja-JP" sz="1200" dirty="0">
                <a:solidFill>
                  <a:schemeClr val="tx1"/>
                </a:solidFill>
                <a:latin typeface="+mn-ea"/>
              </a:rPr>
              <a:t>More than tens or even hundreds layers</a:t>
            </a:r>
          </a:p>
          <a:p>
            <a:pPr lvl="2"/>
            <a:r>
              <a:rPr lang="en-US" altLang="ja-JP" sz="1200" dirty="0">
                <a:solidFill>
                  <a:schemeClr val="tx1"/>
                </a:solidFill>
                <a:latin typeface="+mn-ea"/>
              </a:rPr>
              <a:t>More complicated structures to enhance the problems of neural networks</a:t>
            </a:r>
            <a:endParaRPr kumimoji="1" lang="ja-JP" altLang="en-US" sz="1200" dirty="0">
              <a:solidFill>
                <a:schemeClr val="tx1"/>
              </a:solidFill>
              <a:latin typeface="+mn-ea"/>
            </a:endParaRPr>
          </a:p>
        </p:txBody>
      </p:sp>
      <p:pic>
        <p:nvPicPr>
          <p:cNvPr id="4" name="Picture 2" descr="Relationship between artificial intelligence, machine learning, neural network, and deep learning. MLP: multilayer perception; CNN: convolutional neural network; RNN: recurrent neural network; DBN: deep belief network; GAN: generative adversative network.">
            <a:extLst>
              <a:ext uri="{FF2B5EF4-FFF2-40B4-BE49-F238E27FC236}">
                <a16:creationId xmlns:a16="http://schemas.microsoft.com/office/drawing/2014/main" id="{17D8991C-FE30-4135-92B5-546290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51" y="293587"/>
            <a:ext cx="2918461" cy="28875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32721E4-1E94-65D8-91B7-B7F5FE0D0EAB}"/>
              </a:ext>
            </a:extLst>
          </p:cNvPr>
          <p:cNvSpPr txBox="1"/>
          <p:nvPr/>
        </p:nvSpPr>
        <p:spPr>
          <a:xfrm>
            <a:off x="6365869" y="6654473"/>
            <a:ext cx="5826131" cy="184666"/>
          </a:xfrm>
          <a:prstGeom prst="rect">
            <a:avLst/>
          </a:prstGeom>
          <a:noFill/>
        </p:spPr>
        <p:txBody>
          <a:bodyPr wrap="square">
            <a:spAutoFit/>
          </a:bodyPr>
          <a:lstStyle/>
          <a:p>
            <a:r>
              <a:rPr lang="en-US" altLang="ja-JP" sz="600" dirty="0"/>
              <a:t>Source: </a:t>
            </a:r>
            <a:r>
              <a:rPr lang="ja-JP" altLang="en-US" sz="600" dirty="0">
                <a:hlinkClick r:id="rId3"/>
              </a:rPr>
              <a:t>https://www.researchgate.net/figure/Relationship-between-artificial-intelligence-machine-learning-neural-network-and-deep_fig3_354124420</a:t>
            </a:r>
            <a:r>
              <a:rPr lang="ja-JP" altLang="en-US" sz="600" dirty="0"/>
              <a:t> </a:t>
            </a:r>
          </a:p>
        </p:txBody>
      </p:sp>
      <p:sp>
        <p:nvSpPr>
          <p:cNvPr id="6" name="テキスト ボックス 5">
            <a:extLst>
              <a:ext uri="{FF2B5EF4-FFF2-40B4-BE49-F238E27FC236}">
                <a16:creationId xmlns:a16="http://schemas.microsoft.com/office/drawing/2014/main" id="{CA3993D5-5A6B-94B6-5383-EA3F952CFB48}"/>
              </a:ext>
            </a:extLst>
          </p:cNvPr>
          <p:cNvSpPr txBox="1"/>
          <p:nvPr/>
        </p:nvSpPr>
        <p:spPr>
          <a:xfrm>
            <a:off x="8549934" y="3186320"/>
            <a:ext cx="3076305" cy="1200329"/>
          </a:xfrm>
          <a:prstGeom prst="rect">
            <a:avLst/>
          </a:prstGeom>
          <a:noFill/>
        </p:spPr>
        <p:txBody>
          <a:bodyPr wrap="square" rtlCol="0">
            <a:spAutoFit/>
          </a:bodyPr>
          <a:lstStyle/>
          <a:p>
            <a:r>
              <a:rPr lang="fr-FR" altLang="ja-JP" sz="900" b="1" i="0" dirty="0">
                <a:solidFill>
                  <a:srgbClr val="111111"/>
                </a:solidFill>
                <a:effectLst/>
                <a:latin typeface="+mn-ea"/>
              </a:rPr>
              <a:t>Relationship </a:t>
            </a:r>
            <a:r>
              <a:rPr lang="fr-FR" altLang="ja-JP" sz="900" b="1" i="0" dirty="0" err="1">
                <a:solidFill>
                  <a:srgbClr val="111111"/>
                </a:solidFill>
                <a:effectLst/>
                <a:latin typeface="+mn-ea"/>
              </a:rPr>
              <a:t>between</a:t>
            </a:r>
            <a:r>
              <a:rPr lang="fr-FR" altLang="ja-JP" sz="900" b="1" i="0" dirty="0">
                <a:solidFill>
                  <a:srgbClr val="111111"/>
                </a:solidFill>
                <a:effectLst/>
                <a:latin typeface="+mn-ea"/>
              </a:rPr>
              <a:t> </a:t>
            </a:r>
            <a:r>
              <a:rPr lang="fr-FR" altLang="ja-JP" sz="900" b="1" i="0" dirty="0" err="1">
                <a:solidFill>
                  <a:srgbClr val="111111"/>
                </a:solidFill>
                <a:effectLst/>
                <a:latin typeface="+mn-ea"/>
              </a:rPr>
              <a:t>artificial</a:t>
            </a:r>
            <a:r>
              <a:rPr lang="fr-FR" altLang="ja-JP" sz="900" b="1" i="0" dirty="0">
                <a:solidFill>
                  <a:srgbClr val="111111"/>
                </a:solidFill>
                <a:effectLst/>
                <a:latin typeface="+mn-ea"/>
              </a:rPr>
              <a:t> intelligence, machine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neural network, and </a:t>
            </a:r>
            <a:r>
              <a:rPr lang="fr-FR" altLang="ja-JP" sz="900" b="1" i="0" dirty="0" err="1">
                <a:solidFill>
                  <a:srgbClr val="111111"/>
                </a:solidFill>
                <a:effectLst/>
                <a:latin typeface="+mn-ea"/>
              </a:rPr>
              <a:t>deep</a:t>
            </a:r>
            <a:r>
              <a:rPr lang="fr-FR" altLang="ja-JP" sz="900" b="1" i="0" dirty="0">
                <a:solidFill>
                  <a:srgbClr val="111111"/>
                </a:solidFill>
                <a:effectLst/>
                <a:latin typeface="+mn-ea"/>
              </a:rPr>
              <a:t>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a:t>
            </a:r>
          </a:p>
          <a:p>
            <a:endParaRPr lang="fr-FR" altLang="ja-JP" sz="900" dirty="0">
              <a:solidFill>
                <a:srgbClr val="111111"/>
              </a:solidFill>
              <a:latin typeface="+mn-ea"/>
            </a:endParaRPr>
          </a:p>
          <a:p>
            <a:r>
              <a:rPr lang="fr-FR" altLang="ja-JP" sz="900" b="0" i="0" dirty="0">
                <a:solidFill>
                  <a:srgbClr val="111111"/>
                </a:solidFill>
                <a:effectLst/>
                <a:latin typeface="+mn-ea"/>
              </a:rPr>
              <a:t>(</a:t>
            </a:r>
            <a:r>
              <a:rPr lang="fr-FR" altLang="ja-JP" sz="900" i="0" dirty="0">
                <a:solidFill>
                  <a:srgbClr val="111111"/>
                </a:solidFill>
                <a:effectLst/>
                <a:latin typeface="+mn-ea"/>
              </a:rPr>
              <a:t>MLP: multi-layer perception/</a:t>
            </a:r>
            <a:r>
              <a:rPr lang="fr-FR" altLang="ja-JP" sz="900" i="0" dirty="0" err="1">
                <a:solidFill>
                  <a:srgbClr val="111111"/>
                </a:solidFill>
                <a:effectLst/>
                <a:latin typeface="+mn-ea"/>
              </a:rPr>
              <a:t>preceptron</a:t>
            </a:r>
            <a:r>
              <a:rPr lang="fr-FR" altLang="ja-JP" sz="900" b="0" i="0" dirty="0">
                <a:solidFill>
                  <a:srgbClr val="111111"/>
                </a:solidFill>
                <a:effectLst/>
                <a:latin typeface="+mn-ea"/>
              </a:rPr>
              <a:t>; CNN: </a:t>
            </a:r>
            <a:r>
              <a:rPr lang="fr-FR" altLang="ja-JP" sz="900" b="0" i="0" dirty="0" err="1">
                <a:solidFill>
                  <a:srgbClr val="111111"/>
                </a:solidFill>
                <a:effectLst/>
                <a:latin typeface="+mn-ea"/>
              </a:rPr>
              <a:t>convolutional</a:t>
            </a:r>
            <a:r>
              <a:rPr lang="fr-FR" altLang="ja-JP" sz="900" b="0" i="0" dirty="0">
                <a:solidFill>
                  <a:srgbClr val="111111"/>
                </a:solidFill>
                <a:effectLst/>
                <a:latin typeface="+mn-ea"/>
              </a:rPr>
              <a:t> neural network; RNN: </a:t>
            </a:r>
            <a:r>
              <a:rPr lang="fr-FR" altLang="ja-JP" sz="900" b="0" i="0" dirty="0" err="1">
                <a:solidFill>
                  <a:srgbClr val="111111"/>
                </a:solidFill>
                <a:effectLst/>
                <a:latin typeface="+mn-ea"/>
              </a:rPr>
              <a:t>recurrent</a:t>
            </a:r>
            <a:r>
              <a:rPr lang="fr-FR" altLang="ja-JP" sz="900" b="0" i="0" dirty="0">
                <a:solidFill>
                  <a:srgbClr val="111111"/>
                </a:solidFill>
                <a:effectLst/>
                <a:latin typeface="+mn-ea"/>
              </a:rPr>
              <a:t> neural network; DBN: </a:t>
            </a:r>
            <a:r>
              <a:rPr lang="fr-FR" altLang="ja-JP" sz="900" b="0" i="0" dirty="0" err="1">
                <a:solidFill>
                  <a:srgbClr val="111111"/>
                </a:solidFill>
                <a:effectLst/>
                <a:latin typeface="+mn-ea"/>
              </a:rPr>
              <a:t>deep</a:t>
            </a:r>
            <a:r>
              <a:rPr lang="fr-FR" altLang="ja-JP" sz="900" b="0" i="0" dirty="0">
                <a:solidFill>
                  <a:srgbClr val="111111"/>
                </a:solidFill>
                <a:effectLst/>
                <a:latin typeface="+mn-ea"/>
              </a:rPr>
              <a:t> </a:t>
            </a:r>
            <a:r>
              <a:rPr lang="fr-FR" altLang="ja-JP" sz="900" b="0" i="0" dirty="0" err="1">
                <a:solidFill>
                  <a:srgbClr val="111111"/>
                </a:solidFill>
                <a:effectLst/>
                <a:latin typeface="+mn-ea"/>
              </a:rPr>
              <a:t>belief</a:t>
            </a:r>
            <a:r>
              <a:rPr lang="fr-FR" altLang="ja-JP" sz="900" b="0" i="0" dirty="0">
                <a:solidFill>
                  <a:srgbClr val="111111"/>
                </a:solidFill>
                <a:effectLst/>
                <a:latin typeface="+mn-ea"/>
              </a:rPr>
              <a:t> network; GAN: </a:t>
            </a:r>
            <a:r>
              <a:rPr lang="fr-FR" altLang="ja-JP" sz="900" b="0" i="0" dirty="0" err="1">
                <a:solidFill>
                  <a:srgbClr val="111111"/>
                </a:solidFill>
                <a:effectLst/>
                <a:latin typeface="+mn-ea"/>
              </a:rPr>
              <a:t>generative</a:t>
            </a:r>
            <a:r>
              <a:rPr lang="fr-FR" altLang="ja-JP" sz="900" b="0" i="0" dirty="0">
                <a:solidFill>
                  <a:srgbClr val="111111"/>
                </a:solidFill>
                <a:effectLst/>
                <a:latin typeface="+mn-ea"/>
              </a:rPr>
              <a:t> adversative network)</a:t>
            </a:r>
          </a:p>
        </p:txBody>
      </p:sp>
      <p:sp>
        <p:nvSpPr>
          <p:cNvPr id="7" name="四角形: 角を丸くする 6">
            <a:extLst>
              <a:ext uri="{FF2B5EF4-FFF2-40B4-BE49-F238E27FC236}">
                <a16:creationId xmlns:a16="http://schemas.microsoft.com/office/drawing/2014/main" id="{00EB34FB-5CBC-E9E0-5882-26BBDE1A986E}"/>
              </a:ext>
            </a:extLst>
          </p:cNvPr>
          <p:cNvSpPr/>
          <p:nvPr/>
        </p:nvSpPr>
        <p:spPr>
          <a:xfrm>
            <a:off x="9030354" y="773440"/>
            <a:ext cx="721069" cy="23751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1536925-3040-5752-9294-D23A25A24926}"/>
              </a:ext>
            </a:extLst>
          </p:cNvPr>
          <p:cNvPicPr>
            <a:picLocks noChangeAspect="1"/>
          </p:cNvPicPr>
          <p:nvPr/>
        </p:nvPicPr>
        <p:blipFill>
          <a:blip r:embed="rId4"/>
          <a:stretch>
            <a:fillRect/>
          </a:stretch>
        </p:blipFill>
        <p:spPr>
          <a:xfrm>
            <a:off x="8958647" y="4938795"/>
            <a:ext cx="2237528" cy="1409643"/>
          </a:xfrm>
          <a:prstGeom prst="rect">
            <a:avLst/>
          </a:prstGeom>
        </p:spPr>
      </p:pic>
      <p:sp>
        <p:nvSpPr>
          <p:cNvPr id="12" name="テキスト ボックス 11">
            <a:extLst>
              <a:ext uri="{FF2B5EF4-FFF2-40B4-BE49-F238E27FC236}">
                <a16:creationId xmlns:a16="http://schemas.microsoft.com/office/drawing/2014/main" id="{8B9A2644-AE9F-6038-D22A-CBB87E275050}"/>
              </a:ext>
            </a:extLst>
          </p:cNvPr>
          <p:cNvSpPr txBox="1"/>
          <p:nvPr/>
        </p:nvSpPr>
        <p:spPr>
          <a:xfrm>
            <a:off x="8732743" y="6360652"/>
            <a:ext cx="2893496" cy="215444"/>
          </a:xfrm>
          <a:prstGeom prst="rect">
            <a:avLst/>
          </a:prstGeom>
          <a:noFill/>
        </p:spPr>
        <p:txBody>
          <a:bodyPr wrap="square">
            <a:spAutoFit/>
          </a:bodyPr>
          <a:lstStyle/>
          <a:p>
            <a:r>
              <a:rPr lang="fr-FR" altLang="ja-JP" sz="800" b="1" dirty="0">
                <a:latin typeface="+mn-ea"/>
              </a:rPr>
              <a:t>An </a:t>
            </a:r>
            <a:r>
              <a:rPr lang="fr-FR" altLang="ja-JP" sz="800" b="1" dirty="0" err="1">
                <a:latin typeface="+mn-ea"/>
              </a:rPr>
              <a:t>example</a:t>
            </a:r>
            <a:r>
              <a:rPr lang="fr-FR" altLang="ja-JP" sz="800" b="1" dirty="0">
                <a:latin typeface="+mn-ea"/>
              </a:rPr>
              <a:t> of MLP neural networks architecture</a:t>
            </a:r>
            <a:endParaRPr lang="ja-JP" altLang="en-US" sz="800" b="1" dirty="0">
              <a:latin typeface="+mn-ea"/>
            </a:endParaRPr>
          </a:p>
        </p:txBody>
      </p:sp>
    </p:spTree>
    <p:extLst>
      <p:ext uri="{BB962C8B-B14F-4D97-AF65-F5344CB8AC3E}">
        <p14:creationId xmlns:p14="http://schemas.microsoft.com/office/powerpoint/2010/main" val="276735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0F97A-AD08-25FA-45FA-DCBB99DB548D}"/>
              </a:ext>
            </a:extLst>
          </p:cNvPr>
          <p:cNvSpPr>
            <a:spLocks noGrp="1"/>
          </p:cNvSpPr>
          <p:nvPr>
            <p:ph type="title"/>
          </p:nvPr>
        </p:nvSpPr>
        <p:spPr>
          <a:xfrm>
            <a:off x="2592925" y="624110"/>
            <a:ext cx="8911687" cy="577673"/>
          </a:xfrm>
        </p:spPr>
        <p:txBody>
          <a:bodyPr>
            <a:normAutofit fontScale="90000"/>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994BAFB-4E93-1044-7EB4-3B353FECD112}"/>
              </a:ext>
            </a:extLst>
          </p:cNvPr>
          <p:cNvSpPr>
            <a:spLocks noGrp="1"/>
          </p:cNvSpPr>
          <p:nvPr>
            <p:ph idx="1"/>
          </p:nvPr>
        </p:nvSpPr>
        <p:spPr>
          <a:xfrm>
            <a:off x="2589212" y="1293223"/>
            <a:ext cx="8915400" cy="4617999"/>
          </a:xfrm>
        </p:spPr>
        <p:txBody>
          <a:bodyPr>
            <a:normAutofit lnSpcReduction="10000"/>
          </a:bodyPr>
          <a:lstStyle/>
          <a:p>
            <a:r>
              <a:rPr kumimoji="1" lang="en-US" altLang="ja-JP" dirty="0">
                <a:latin typeface="+mn-ea"/>
              </a:rPr>
              <a:t>Concept</a:t>
            </a:r>
          </a:p>
          <a:p>
            <a:pPr lvl="1"/>
            <a:r>
              <a:rPr kumimoji="1" lang="en-US" altLang="ja-JP" dirty="0">
                <a:latin typeface="+mn-ea"/>
              </a:rPr>
              <a:t>Artificial Intelligence</a:t>
            </a:r>
          </a:p>
          <a:p>
            <a:pPr lvl="2"/>
            <a:r>
              <a:rPr lang="en-US" altLang="ja-JP" dirty="0">
                <a:latin typeface="+mn-ea"/>
              </a:rPr>
              <a:t>Creating intelligent machines to mimic human brains/intelligence.</a:t>
            </a:r>
            <a:endParaRPr kumimoji="1" lang="en-US" altLang="ja-JP" dirty="0">
              <a:latin typeface="+mn-ea"/>
            </a:endParaRPr>
          </a:p>
          <a:p>
            <a:pPr lvl="1"/>
            <a:r>
              <a:rPr lang="en-US" altLang="ja-JP" dirty="0">
                <a:latin typeface="+mn-ea"/>
              </a:rPr>
              <a:t>Machine Learning</a:t>
            </a:r>
          </a:p>
          <a:p>
            <a:pPr lvl="2"/>
            <a:r>
              <a:rPr lang="en-US" altLang="ja-JP" dirty="0">
                <a:latin typeface="+mn-ea"/>
              </a:rPr>
              <a:t>Finding algorithms to enable computers to learn from data. Especially, finding the rules of data.</a:t>
            </a:r>
          </a:p>
          <a:p>
            <a:pPr lvl="1"/>
            <a:r>
              <a:rPr kumimoji="1" lang="en-US" altLang="ja-JP" dirty="0">
                <a:latin typeface="+mn-ea"/>
              </a:rPr>
              <a:t>Neural Network</a:t>
            </a:r>
          </a:p>
          <a:p>
            <a:pPr lvl="2"/>
            <a:r>
              <a:rPr kumimoji="1" lang="en-US" altLang="ja-JP" dirty="0">
                <a:latin typeface="+mn-ea"/>
              </a:rPr>
              <a:t>Computational models with interconnected artificial neurons.</a:t>
            </a:r>
          </a:p>
          <a:p>
            <a:pPr lvl="1"/>
            <a:r>
              <a:rPr lang="en-US" altLang="ja-JP" dirty="0">
                <a:latin typeface="+mn-ea"/>
              </a:rPr>
              <a:t>Deep Learning</a:t>
            </a:r>
          </a:p>
          <a:p>
            <a:pPr lvl="2"/>
            <a:r>
              <a:rPr kumimoji="1" lang="en-US" altLang="ja-JP" dirty="0">
                <a:latin typeface="+mn-ea"/>
              </a:rPr>
              <a:t>Neural networks with more and deeper layers of hierarchical representation of learning.</a:t>
            </a:r>
          </a:p>
          <a:p>
            <a:r>
              <a:rPr lang="en-US" altLang="ja-JP" dirty="0">
                <a:latin typeface="+mn-ea"/>
              </a:rPr>
              <a:t>Relation</a:t>
            </a:r>
          </a:p>
          <a:p>
            <a:pPr lvl="1"/>
            <a:r>
              <a:rPr kumimoji="1" lang="en-US" altLang="ja-JP" b="1" dirty="0">
                <a:latin typeface="+mn-ea"/>
              </a:rPr>
              <a:t>Deep learning </a:t>
            </a:r>
            <a:r>
              <a:rPr kumimoji="1" lang="en-US" altLang="ja-JP" dirty="0">
                <a:latin typeface="+mn-ea"/>
              </a:rPr>
              <a:t>is a </a:t>
            </a:r>
            <a:r>
              <a:rPr kumimoji="1" lang="en-US" altLang="ja-JP" b="1" dirty="0">
                <a:latin typeface="+mn-ea"/>
              </a:rPr>
              <a:t>subfield of machine learning </a:t>
            </a:r>
            <a:r>
              <a:rPr kumimoji="1" lang="en-US" altLang="ja-JP" dirty="0">
                <a:latin typeface="+mn-ea"/>
              </a:rPr>
              <a:t>which uses </a:t>
            </a:r>
            <a:r>
              <a:rPr kumimoji="1" lang="en-US" altLang="ja-JP" b="1" dirty="0">
                <a:latin typeface="+mn-ea"/>
              </a:rPr>
              <a:t>artificial neural networks</a:t>
            </a:r>
            <a:r>
              <a:rPr kumimoji="1" lang="en-US" altLang="ja-JP" dirty="0">
                <a:latin typeface="+mn-ea"/>
              </a:rPr>
              <a:t> to enable </a:t>
            </a:r>
            <a:r>
              <a:rPr kumimoji="1" lang="en-US" altLang="ja-JP" b="1" dirty="0">
                <a:latin typeface="+mn-ea"/>
              </a:rPr>
              <a:t>artificial intelligence</a:t>
            </a:r>
            <a:r>
              <a:rPr kumimoji="1" lang="en-US" altLang="ja-JP" dirty="0">
                <a:latin typeface="+mn-ea"/>
              </a:rPr>
              <a:t> systems to learn complex patterns/regularities from data.</a:t>
            </a:r>
            <a:endParaRPr kumimoji="1" lang="ja-JP" altLang="en-US" dirty="0">
              <a:latin typeface="+mn-ea"/>
            </a:endParaRPr>
          </a:p>
        </p:txBody>
      </p:sp>
    </p:spTree>
    <p:extLst>
      <p:ext uri="{BB962C8B-B14F-4D97-AF65-F5344CB8AC3E}">
        <p14:creationId xmlns:p14="http://schemas.microsoft.com/office/powerpoint/2010/main" val="103045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BE5D8-4391-03B0-2072-4BAC600F7F91}"/>
              </a:ext>
            </a:extLst>
          </p:cNvPr>
          <p:cNvSpPr>
            <a:spLocks noGrp="1"/>
          </p:cNvSpPr>
          <p:nvPr>
            <p:ph type="title"/>
          </p:nvPr>
        </p:nvSpPr>
        <p:spPr>
          <a:xfrm>
            <a:off x="2592925" y="624110"/>
            <a:ext cx="8911687" cy="564610"/>
          </a:xfrm>
        </p:spPr>
        <p:txBody>
          <a:bodyPr>
            <a:normAutofit fontScale="90000"/>
          </a:bodyPr>
          <a:lstStyle/>
          <a:p>
            <a:r>
              <a:rPr kumimoji="1" lang="en-US" altLang="ja-JP" dirty="0">
                <a:latin typeface="+mj-ea"/>
              </a:rPr>
              <a:t>Machine Learning and Neural Network</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96E84DBB-3565-F50B-13C1-7219B3960D88}"/>
              </a:ext>
            </a:extLst>
          </p:cNvPr>
          <p:cNvSpPr>
            <a:spLocks noGrp="1"/>
          </p:cNvSpPr>
          <p:nvPr>
            <p:ph idx="1"/>
          </p:nvPr>
        </p:nvSpPr>
        <p:spPr>
          <a:xfrm>
            <a:off x="2589212" y="1338943"/>
            <a:ext cx="8915400" cy="326571"/>
          </a:xfrm>
        </p:spPr>
        <p:txBody>
          <a:bodyPr>
            <a:normAutofit fontScale="92500" lnSpcReduction="20000"/>
          </a:bodyPr>
          <a:lstStyle/>
          <a:p>
            <a:r>
              <a:rPr kumimoji="1" lang="en-US" altLang="ja-JP" dirty="0">
                <a:latin typeface="+mn-ea"/>
              </a:rPr>
              <a:t>The three main types of machine learning.</a:t>
            </a:r>
            <a:endParaRPr kumimoji="1" lang="ja-JP" altLang="en-US" dirty="0">
              <a:latin typeface="+mn-ea"/>
            </a:endParaRPr>
          </a:p>
        </p:txBody>
      </p:sp>
      <p:pic>
        <p:nvPicPr>
          <p:cNvPr id="102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4C9DDFD8-8D0F-BDB1-A2DC-10DE366B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815737"/>
            <a:ext cx="5630092" cy="30468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30D2A9E-714E-4907-04C3-7735AB87D774}"/>
              </a:ext>
            </a:extLst>
          </p:cNvPr>
          <p:cNvSpPr txBox="1"/>
          <p:nvPr/>
        </p:nvSpPr>
        <p:spPr>
          <a:xfrm>
            <a:off x="9546266" y="6410733"/>
            <a:ext cx="2536877" cy="400110"/>
          </a:xfrm>
          <a:prstGeom prst="rect">
            <a:avLst/>
          </a:prstGeom>
          <a:noFill/>
        </p:spPr>
        <p:txBody>
          <a:bodyPr wrap="square">
            <a:spAutoFit/>
          </a:bodyPr>
          <a:lstStyle/>
          <a:p>
            <a:r>
              <a:rPr lang="fr-FR" altLang="ja-JP" sz="500" dirty="0"/>
              <a:t>Source: </a:t>
            </a:r>
            <a:r>
              <a:rPr lang="fr-FR" altLang="ja-JP" sz="500" dirty="0">
                <a:hlinkClick r:id="rId3"/>
              </a:rPr>
              <a:t>https://www.researchgate.net/publication/354960266_Machine_Learning_Techniques_for_Personalised_Medicine_Approaches_in_Immune-Mediated_Chronic_Inflammatory_Diseases_Applications_and_Challenges</a:t>
            </a:r>
            <a:r>
              <a:rPr lang="fr-FR" altLang="ja-JP" sz="500" dirty="0"/>
              <a:t> </a:t>
            </a:r>
            <a:endParaRPr lang="ja-JP" altLang="en-US" sz="500" dirty="0"/>
          </a:p>
        </p:txBody>
      </p:sp>
      <p:sp>
        <p:nvSpPr>
          <p:cNvPr id="6" name="テキスト ボックス 5">
            <a:extLst>
              <a:ext uri="{FF2B5EF4-FFF2-40B4-BE49-F238E27FC236}">
                <a16:creationId xmlns:a16="http://schemas.microsoft.com/office/drawing/2014/main" id="{35A3725B-E886-8DC4-AEB6-B95FBB4E98FF}"/>
              </a:ext>
            </a:extLst>
          </p:cNvPr>
          <p:cNvSpPr txBox="1"/>
          <p:nvPr/>
        </p:nvSpPr>
        <p:spPr>
          <a:xfrm>
            <a:off x="3720039" y="6482401"/>
            <a:ext cx="3601691" cy="246221"/>
          </a:xfrm>
          <a:prstGeom prst="rect">
            <a:avLst/>
          </a:prstGeom>
          <a:noFill/>
        </p:spPr>
        <p:txBody>
          <a:bodyPr wrap="square" rtlCol="0">
            <a:spAutoFit/>
          </a:bodyPr>
          <a:lstStyle/>
          <a:p>
            <a:r>
              <a:rPr kumimoji="1" lang="en-US" altLang="ja-JP" sz="1000" b="1" dirty="0">
                <a:latin typeface="+mn-ea"/>
              </a:rPr>
              <a:t>The three main types of machine learning </a:t>
            </a:r>
            <a:endParaRPr kumimoji="1" lang="ja-JP" altLang="en-US" sz="1000" b="1" dirty="0">
              <a:latin typeface="+mn-ea"/>
            </a:endParaRPr>
          </a:p>
        </p:txBody>
      </p:sp>
      <p:sp>
        <p:nvSpPr>
          <p:cNvPr id="8" name="テキスト ボックス 7">
            <a:extLst>
              <a:ext uri="{FF2B5EF4-FFF2-40B4-BE49-F238E27FC236}">
                <a16:creationId xmlns:a16="http://schemas.microsoft.com/office/drawing/2014/main" id="{ED51654C-C857-52FE-1609-12EE71AD5480}"/>
              </a:ext>
            </a:extLst>
          </p:cNvPr>
          <p:cNvSpPr txBox="1"/>
          <p:nvPr/>
        </p:nvSpPr>
        <p:spPr>
          <a:xfrm>
            <a:off x="2262411" y="4899217"/>
            <a:ext cx="1218416" cy="1061829"/>
          </a:xfrm>
          <a:prstGeom prst="rect">
            <a:avLst/>
          </a:prstGeom>
          <a:noFill/>
          <a:ln>
            <a:solidFill>
              <a:schemeClr val="bg1"/>
            </a:solidFill>
          </a:ln>
        </p:spPr>
        <p:txBody>
          <a:bodyPr wrap="square">
            <a:spAutoFit/>
          </a:bodyPr>
          <a:lstStyle/>
          <a:p>
            <a:r>
              <a:rPr lang="en-US" altLang="ja-JP" sz="1050" dirty="0"/>
              <a:t>Classification involves predicting discrete labels (e.g., spam or not spam)</a:t>
            </a:r>
            <a:endParaRPr lang="ja-JP" altLang="en-US" sz="1050" dirty="0"/>
          </a:p>
        </p:txBody>
      </p:sp>
      <p:sp>
        <p:nvSpPr>
          <p:cNvPr id="10" name="テキスト ボックス 9">
            <a:extLst>
              <a:ext uri="{FF2B5EF4-FFF2-40B4-BE49-F238E27FC236}">
                <a16:creationId xmlns:a16="http://schemas.microsoft.com/office/drawing/2014/main" id="{D3E665A4-E966-9B9F-5F2F-8206DC7D9CF5}"/>
              </a:ext>
            </a:extLst>
          </p:cNvPr>
          <p:cNvSpPr txBox="1"/>
          <p:nvPr/>
        </p:nvSpPr>
        <p:spPr>
          <a:xfrm>
            <a:off x="3596216" y="4899217"/>
            <a:ext cx="1615442" cy="1546577"/>
          </a:xfrm>
          <a:prstGeom prst="rect">
            <a:avLst/>
          </a:prstGeom>
          <a:solidFill>
            <a:srgbClr val="FFFF00"/>
          </a:solidFill>
          <a:ln>
            <a:solidFill>
              <a:schemeClr val="bg1"/>
            </a:solidFill>
          </a:ln>
        </p:spPr>
        <p:txBody>
          <a:bodyPr wrap="square">
            <a:spAutoFit/>
          </a:bodyPr>
          <a:lstStyle/>
          <a:p>
            <a:r>
              <a:rPr lang="en-US" altLang="ja-JP" sz="1050" dirty="0"/>
              <a:t>Regression involves through the moving trend of the previous data to predict the next data’s moving trend. The moving trends are </a:t>
            </a:r>
            <a:r>
              <a:rPr lang="en-US" altLang="ja-JP" sz="1050" dirty="0">
                <a:solidFill>
                  <a:srgbClr val="FF0000"/>
                </a:solidFill>
              </a:rPr>
              <a:t>continuous</a:t>
            </a:r>
            <a:r>
              <a:rPr lang="en-US" altLang="ja-JP" sz="1050" dirty="0"/>
              <a:t> values (e.g., house prices).</a:t>
            </a:r>
            <a:endParaRPr lang="ja-JP" altLang="en-US" sz="1050" dirty="0"/>
          </a:p>
        </p:txBody>
      </p:sp>
      <p:sp>
        <p:nvSpPr>
          <p:cNvPr id="12" name="テキスト ボックス 11">
            <a:extLst>
              <a:ext uri="{FF2B5EF4-FFF2-40B4-BE49-F238E27FC236}">
                <a16:creationId xmlns:a16="http://schemas.microsoft.com/office/drawing/2014/main" id="{07680054-50DF-5240-21B5-2FFD9F7EC613}"/>
              </a:ext>
            </a:extLst>
          </p:cNvPr>
          <p:cNvSpPr txBox="1"/>
          <p:nvPr/>
        </p:nvSpPr>
        <p:spPr>
          <a:xfrm>
            <a:off x="5327047" y="4899217"/>
            <a:ext cx="1143002" cy="1015663"/>
          </a:xfrm>
          <a:prstGeom prst="rect">
            <a:avLst/>
          </a:prstGeom>
          <a:noFill/>
          <a:ln>
            <a:solidFill>
              <a:schemeClr val="bg1"/>
            </a:solidFill>
          </a:ln>
        </p:spPr>
        <p:txBody>
          <a:bodyPr wrap="square">
            <a:spAutoFit/>
          </a:bodyPr>
          <a:lstStyle/>
          <a:p>
            <a:r>
              <a:rPr lang="en-US" altLang="ja-JP" sz="1000" dirty="0"/>
              <a:t>Identifies groups of similar data points (e.g., Social network analysis).</a:t>
            </a:r>
            <a:endParaRPr lang="ja-JP" altLang="en-US" sz="1000" dirty="0"/>
          </a:p>
        </p:txBody>
      </p:sp>
      <p:sp>
        <p:nvSpPr>
          <p:cNvPr id="13" name="テキスト ボックス 12">
            <a:extLst>
              <a:ext uri="{FF2B5EF4-FFF2-40B4-BE49-F238E27FC236}">
                <a16:creationId xmlns:a16="http://schemas.microsoft.com/office/drawing/2014/main" id="{1A7C25A3-CEE4-AA19-DD8B-1944495ED641}"/>
              </a:ext>
            </a:extLst>
          </p:cNvPr>
          <p:cNvSpPr txBox="1"/>
          <p:nvPr/>
        </p:nvSpPr>
        <p:spPr>
          <a:xfrm>
            <a:off x="6754021" y="4899217"/>
            <a:ext cx="1357200" cy="1169551"/>
          </a:xfrm>
          <a:prstGeom prst="rect">
            <a:avLst/>
          </a:prstGeom>
          <a:noFill/>
          <a:ln>
            <a:solidFill>
              <a:schemeClr val="bg1"/>
            </a:solidFill>
          </a:ln>
        </p:spPr>
        <p:txBody>
          <a:bodyPr wrap="square">
            <a:spAutoFit/>
          </a:bodyPr>
          <a:lstStyle/>
          <a:p>
            <a:r>
              <a:rPr lang="en-US" altLang="ja-JP" sz="1000" dirty="0"/>
              <a:t>The agent learns by taking actions in an environment to maximize cumulative reward over time (e.g., AlphaGo).</a:t>
            </a:r>
            <a:endParaRPr lang="ja-JP" altLang="en-US" sz="1000" dirty="0"/>
          </a:p>
        </p:txBody>
      </p:sp>
      <p:pic>
        <p:nvPicPr>
          <p:cNvPr id="4" name="図 3">
            <a:extLst>
              <a:ext uri="{FF2B5EF4-FFF2-40B4-BE49-F238E27FC236}">
                <a16:creationId xmlns:a16="http://schemas.microsoft.com/office/drawing/2014/main" id="{F1407EAC-C016-04D1-862D-B7348D4FE192}"/>
              </a:ext>
            </a:extLst>
          </p:cNvPr>
          <p:cNvPicPr>
            <a:picLocks noChangeAspect="1"/>
          </p:cNvPicPr>
          <p:nvPr/>
        </p:nvPicPr>
        <p:blipFill>
          <a:blip r:embed="rId4"/>
          <a:stretch>
            <a:fillRect/>
          </a:stretch>
        </p:blipFill>
        <p:spPr>
          <a:xfrm>
            <a:off x="8546967" y="2533562"/>
            <a:ext cx="3536176" cy="1790876"/>
          </a:xfrm>
          <a:prstGeom prst="rect">
            <a:avLst/>
          </a:prstGeom>
        </p:spPr>
      </p:pic>
      <p:sp>
        <p:nvSpPr>
          <p:cNvPr id="7" name="右中かっこ 6">
            <a:extLst>
              <a:ext uri="{FF2B5EF4-FFF2-40B4-BE49-F238E27FC236}">
                <a16:creationId xmlns:a16="http://schemas.microsoft.com/office/drawing/2014/main" id="{9A7EBB63-D85E-A812-742C-E184A1A31E7A}"/>
              </a:ext>
            </a:extLst>
          </p:cNvPr>
          <p:cNvSpPr/>
          <p:nvPr/>
        </p:nvSpPr>
        <p:spPr>
          <a:xfrm rot="5400000">
            <a:off x="9624381" y="3458714"/>
            <a:ext cx="143046" cy="1312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3992714-97DE-DA0D-4175-4D780CBFEAAF}"/>
              </a:ext>
            </a:extLst>
          </p:cNvPr>
          <p:cNvSpPr txBox="1"/>
          <p:nvPr/>
        </p:nvSpPr>
        <p:spPr>
          <a:xfrm>
            <a:off x="9130938" y="4324438"/>
            <a:ext cx="2952205" cy="430887"/>
          </a:xfrm>
          <a:prstGeom prst="rect">
            <a:avLst/>
          </a:prstGeom>
          <a:noFill/>
        </p:spPr>
        <p:txBody>
          <a:bodyPr wrap="square">
            <a:spAutoFit/>
          </a:bodyPr>
          <a:lstStyle/>
          <a:p>
            <a:r>
              <a:rPr lang="en-US" altLang="ja-JP" sz="1100" b="1" dirty="0"/>
              <a:t>The learning process of Regression in neural network </a:t>
            </a:r>
            <a:endParaRPr lang="ja-JP" altLang="en-US" sz="1100" b="1" dirty="0"/>
          </a:p>
        </p:txBody>
      </p:sp>
      <p:sp>
        <p:nvSpPr>
          <p:cNvPr id="14" name="右中かっこ 13">
            <a:extLst>
              <a:ext uri="{FF2B5EF4-FFF2-40B4-BE49-F238E27FC236}">
                <a16:creationId xmlns:a16="http://schemas.microsoft.com/office/drawing/2014/main" id="{3F0C5B4D-BA03-4C52-A17D-920682B83A87}"/>
              </a:ext>
            </a:extLst>
          </p:cNvPr>
          <p:cNvSpPr/>
          <p:nvPr/>
        </p:nvSpPr>
        <p:spPr>
          <a:xfrm rot="16200000">
            <a:off x="9463729" y="1756003"/>
            <a:ext cx="242294" cy="1312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209168-776A-6C34-C840-B0BB7792B408}"/>
              </a:ext>
            </a:extLst>
          </p:cNvPr>
          <p:cNvSpPr txBox="1"/>
          <p:nvPr/>
        </p:nvSpPr>
        <p:spPr>
          <a:xfrm>
            <a:off x="8869682" y="2055829"/>
            <a:ext cx="1482632" cy="276999"/>
          </a:xfrm>
          <a:prstGeom prst="rect">
            <a:avLst/>
          </a:prstGeom>
          <a:noFill/>
        </p:spPr>
        <p:txBody>
          <a:bodyPr wrap="square">
            <a:spAutoFit/>
          </a:bodyPr>
          <a:lstStyle/>
          <a:p>
            <a:r>
              <a:rPr lang="en-US" altLang="ja-JP" sz="1200" dirty="0"/>
              <a:t>Linear Regression</a:t>
            </a:r>
            <a:endParaRPr lang="ja-JP" altLang="en-US" sz="1200" dirty="0"/>
          </a:p>
        </p:txBody>
      </p:sp>
      <p:sp>
        <p:nvSpPr>
          <p:cNvPr id="17" name="テキスト ボックス 16">
            <a:extLst>
              <a:ext uri="{FF2B5EF4-FFF2-40B4-BE49-F238E27FC236}">
                <a16:creationId xmlns:a16="http://schemas.microsoft.com/office/drawing/2014/main" id="{3127118A-4DCA-0C29-F05D-459CBE5E69A2}"/>
              </a:ext>
            </a:extLst>
          </p:cNvPr>
          <p:cNvSpPr txBox="1"/>
          <p:nvPr/>
        </p:nvSpPr>
        <p:spPr>
          <a:xfrm>
            <a:off x="10280476" y="2110499"/>
            <a:ext cx="992770" cy="461665"/>
          </a:xfrm>
          <a:prstGeom prst="rect">
            <a:avLst/>
          </a:prstGeom>
          <a:noFill/>
        </p:spPr>
        <p:txBody>
          <a:bodyPr wrap="square">
            <a:spAutoFit/>
          </a:bodyPr>
          <a:lstStyle/>
          <a:p>
            <a:r>
              <a:rPr lang="en-US" altLang="ja-JP" sz="1200" dirty="0"/>
              <a:t>Non-linear Regression</a:t>
            </a:r>
            <a:endParaRPr lang="ja-JP" altLang="en-US" sz="1200" dirty="0"/>
          </a:p>
        </p:txBody>
      </p:sp>
      <p:sp>
        <p:nvSpPr>
          <p:cNvPr id="18" name="テキスト ボックス 17">
            <a:extLst>
              <a:ext uri="{FF2B5EF4-FFF2-40B4-BE49-F238E27FC236}">
                <a16:creationId xmlns:a16="http://schemas.microsoft.com/office/drawing/2014/main" id="{7B7BBDE3-8964-660B-A9AB-CBE8B2FBC8A6}"/>
              </a:ext>
            </a:extLst>
          </p:cNvPr>
          <p:cNvSpPr txBox="1"/>
          <p:nvPr/>
        </p:nvSpPr>
        <p:spPr>
          <a:xfrm>
            <a:off x="11199230" y="2115550"/>
            <a:ext cx="992770" cy="461665"/>
          </a:xfrm>
          <a:prstGeom prst="rect">
            <a:avLst/>
          </a:prstGeom>
          <a:noFill/>
        </p:spPr>
        <p:txBody>
          <a:bodyPr wrap="square">
            <a:spAutoFit/>
          </a:bodyPr>
          <a:lstStyle/>
          <a:p>
            <a:r>
              <a:rPr lang="en-US" altLang="ja-JP" sz="1200" dirty="0"/>
              <a:t>Result Prediction</a:t>
            </a:r>
            <a:endParaRPr lang="ja-JP" altLang="en-US" sz="1200" dirty="0"/>
          </a:p>
        </p:txBody>
      </p:sp>
    </p:spTree>
    <p:extLst>
      <p:ext uri="{BB962C8B-B14F-4D97-AF65-F5344CB8AC3E}">
        <p14:creationId xmlns:p14="http://schemas.microsoft.com/office/powerpoint/2010/main" val="167581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9D8D5-ABBD-7367-A62B-1D224C7244E1}"/>
              </a:ext>
            </a:extLst>
          </p:cNvPr>
          <p:cNvSpPr>
            <a:spLocks noGrp="1"/>
          </p:cNvSpPr>
          <p:nvPr>
            <p:ph type="title"/>
          </p:nvPr>
        </p:nvSpPr>
        <p:spPr>
          <a:xfrm>
            <a:off x="2457011" y="487796"/>
            <a:ext cx="9519751" cy="486233"/>
          </a:xfrm>
        </p:spPr>
        <p:txBody>
          <a:bodyPr>
            <a:normAutofit fontScale="90000"/>
          </a:bodyPr>
          <a:lstStyle/>
          <a:p>
            <a:r>
              <a:rPr kumimoji="1" lang="en-US" altLang="ja-JP" sz="2400" dirty="0">
                <a:latin typeface="+mj-ea"/>
              </a:rPr>
              <a:t>Weights, Bias, Activation function, Loss function in neural network</a:t>
            </a:r>
            <a:endParaRPr kumimoji="1" lang="ja-JP" altLang="en-US" sz="2400"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853931-BC43-5B99-AFB3-982EEEE8DB41}"/>
                  </a:ext>
                </a:extLst>
              </p:cNvPr>
              <p:cNvSpPr>
                <a:spLocks noGrp="1"/>
              </p:cNvSpPr>
              <p:nvPr>
                <p:ph idx="1"/>
              </p:nvPr>
            </p:nvSpPr>
            <p:spPr>
              <a:xfrm>
                <a:off x="2094710" y="3252726"/>
                <a:ext cx="9519752" cy="2791034"/>
              </a:xfrm>
            </p:spPr>
            <p:txBody>
              <a:bodyPr>
                <a:normAutofit/>
              </a:bodyPr>
              <a:lstStyle/>
              <a:p>
                <a:r>
                  <a:rPr kumimoji="1" lang="en-US" altLang="ja-JP" sz="1400" dirty="0">
                    <a:latin typeface="+mn-ea"/>
                  </a:rPr>
                  <a:t>Example: You want to buy a house,</a:t>
                </a:r>
              </a:p>
              <a:p>
                <a:pPr lvl="1"/>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oMath>
                </a14:m>
                <a:r>
                  <a:rPr kumimoji="1" lang="ja-JP" altLang="en-US" sz="1200" dirty="0">
                    <a:latin typeface="+mn-ea"/>
                  </a:rPr>
                  <a:t> </a:t>
                </a:r>
                <a:r>
                  <a:rPr kumimoji="1" lang="en-US" altLang="ja-JP" sz="1200" dirty="0">
                    <a:latin typeface="+mn-ea"/>
                  </a:rPr>
                  <a:t>stands for the Area of the house; </a:t>
                </a:r>
                <a14:m>
                  <m:oMath xmlns:m="http://schemas.openxmlformats.org/officeDocument/2006/math">
                    <m:sSub>
                      <m:sSubPr>
                        <m:ctrlPr>
                          <a:rPr lang="en-US" altLang="ja-JP" sz="1200" i="1">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oMath>
                </a14:m>
                <a:r>
                  <a:rPr lang="en-US" altLang="ja-JP" sz="1200" dirty="0">
                    <a:latin typeface="+mn-ea"/>
                  </a:rPr>
                  <a:t> stands for the function to decide the price to </a:t>
                </a:r>
                <a:r>
                  <a:rPr lang="en-US" altLang="ja-JP" sz="1200" b="1" dirty="0">
                    <a:latin typeface="+mn-ea"/>
                  </a:rPr>
                  <a:t>buy</a:t>
                </a:r>
                <a:r>
                  <a:rPr lang="en-US" altLang="ja-JP" sz="1200" dirty="0">
                    <a:latin typeface="+mn-ea"/>
                  </a:rPr>
                  <a:t> a house</a:t>
                </a:r>
              </a:p>
              <a:p>
                <a:pPr lvl="2"/>
                <a:r>
                  <a:rPr kumimoji="1" lang="en-US" altLang="ja-JP" sz="1100" dirty="0">
                    <a:latin typeface="+mn-ea"/>
                  </a:rPr>
                  <a:t> </a:t>
                </a:r>
                <a14:m>
                  <m:oMath xmlns:m="http://schemas.openxmlformats.org/officeDocument/2006/math">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 )</m:t>
                    </m:r>
                  </m:oMath>
                </a14:m>
                <a:endParaRPr kumimoji="1" lang="en-US" altLang="ja-JP" sz="1100" dirty="0">
                  <a:latin typeface="+mn-ea"/>
                </a:endParaRPr>
              </a:p>
              <a:p>
                <a:pPr lvl="1"/>
                <a:r>
                  <a:rPr kumimoji="1" lang="en-US" altLang="ja-JP" sz="1200" dirty="0">
                    <a:latin typeface="+mn-ea"/>
                  </a:rPr>
                  <a:t>But…If you want to buy a school district house, then you need to rethink to decide the house.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stands for the distance to the school, the function changes:</a:t>
                </a:r>
              </a:p>
              <a:p>
                <a:pPr lvl="2"/>
                <a14:m>
                  <m:oMath xmlns:m="http://schemas.openxmlformats.org/officeDocument/2006/math">
                    <m:r>
                      <a:rPr lang="en-US" altLang="ja-JP" sz="1100" i="1">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m:t>
                    </m:r>
                  </m:oMath>
                </a14:m>
                <a:endParaRPr kumimoji="1" lang="en-US" altLang="ja-JP" sz="1100" dirty="0">
                  <a:latin typeface="+mn-ea"/>
                </a:endParaRPr>
              </a:p>
              <a:p>
                <a:pPr lvl="1"/>
                <a:r>
                  <a:rPr kumimoji="1" lang="en-US" altLang="ja-JP" sz="1200" dirty="0">
                    <a:latin typeface="+mn-ea"/>
                  </a:rPr>
                  <a:t>But…If you want to rent to someone else after your child’s graduation, then there is one more function to decide the </a:t>
                </a:r>
                <a:r>
                  <a:rPr kumimoji="1" lang="en-US" altLang="ja-JP" sz="1200" b="1" dirty="0">
                    <a:latin typeface="+mn-ea"/>
                  </a:rPr>
                  <a:t>rental</a:t>
                </a:r>
                <a:r>
                  <a:rPr kumimoji="1" lang="en-US" altLang="ja-JP" sz="1200" dirty="0">
                    <a:latin typeface="+mn-ea"/>
                  </a:rPr>
                  <a:t> price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a:t>
                </a:r>
              </a:p>
              <a:p>
                <a:pPr lvl="1"/>
                <a:endParaRPr kumimoji="1" lang="en-US" altLang="ja-JP" sz="1200" dirty="0">
                  <a:latin typeface="+mn-ea"/>
                </a:endParaRPr>
              </a:p>
            </p:txBody>
          </p:sp>
        </mc:Choice>
        <mc:Fallback xmlns="">
          <p:sp>
            <p:nvSpPr>
              <p:cNvPr id="3" name="コンテンツ プレースホルダー 2">
                <a:extLst>
                  <a:ext uri="{FF2B5EF4-FFF2-40B4-BE49-F238E27FC236}">
                    <a16:creationId xmlns:a16="http://schemas.microsoft.com/office/drawing/2014/main" id="{32853931-BC43-5B99-AFB3-982EEEE8DB41}"/>
                  </a:ext>
                </a:extLst>
              </p:cNvPr>
              <p:cNvSpPr>
                <a:spLocks noGrp="1" noRot="1" noChangeAspect="1" noMove="1" noResize="1" noEditPoints="1" noAdjustHandles="1" noChangeArrowheads="1" noChangeShapeType="1" noTextEdit="1"/>
              </p:cNvSpPr>
              <p:nvPr>
                <p:ph idx="1"/>
              </p:nvPr>
            </p:nvSpPr>
            <p:spPr>
              <a:xfrm>
                <a:off x="2094710" y="3252726"/>
                <a:ext cx="9519752" cy="2791034"/>
              </a:xfrm>
              <a:blipFill>
                <a:blip r:embed="rId2"/>
                <a:stretch>
                  <a:fillRect l="-128" t="-87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FF576F9-06BD-08DE-FC2A-11568D11DE37}"/>
              </a:ext>
            </a:extLst>
          </p:cNvPr>
          <p:cNvSpPr txBox="1"/>
          <p:nvPr/>
        </p:nvSpPr>
        <p:spPr>
          <a:xfrm>
            <a:off x="7370199" y="6297348"/>
            <a:ext cx="4768873" cy="523220"/>
          </a:xfrm>
          <a:prstGeom prst="rect">
            <a:avLst/>
          </a:prstGeom>
          <a:noFill/>
        </p:spPr>
        <p:txBody>
          <a:bodyPr wrap="square">
            <a:spAutoFit/>
          </a:bodyPr>
          <a:lstStyle/>
          <a:p>
            <a:r>
              <a:rPr lang="fr-FR" altLang="ja-JP" sz="700" dirty="0"/>
              <a:t>Source: </a:t>
            </a:r>
          </a:p>
          <a:p>
            <a:r>
              <a:rPr lang="fr-FR" altLang="ja-JP" sz="700" dirty="0">
                <a:hlinkClick r:id="rId3"/>
              </a:rPr>
              <a:t>https://towardsdatascience.com/whats-the-role-of-weights-and-bias-in-a-neural-network-4cf7e9888a0f</a:t>
            </a:r>
            <a:endParaRPr lang="fr-FR" altLang="ja-JP" sz="700" dirty="0"/>
          </a:p>
          <a:p>
            <a:r>
              <a:rPr lang="fr-FR" altLang="ja-JP" sz="700" dirty="0">
                <a:hlinkClick r:id="rId4"/>
              </a:rPr>
              <a:t>https://www.datarobot.com/blog/introduction-to-loss-functions/</a:t>
            </a:r>
            <a:r>
              <a:rPr lang="fr-FR" altLang="ja-JP" sz="700" dirty="0"/>
              <a:t>  </a:t>
            </a:r>
          </a:p>
          <a:p>
            <a:r>
              <a:rPr lang="fr-FR" altLang="ja-JP" sz="700" dirty="0">
                <a:hlinkClick r:id="rId5"/>
              </a:rPr>
              <a:t>https://medium.com/@siddak.bath/lets-understand-deep-learning-neural-networks-dcaae3e77725</a:t>
            </a:r>
            <a:r>
              <a:rPr lang="fr-FR" altLang="ja-JP" sz="700" dirty="0"/>
              <a:t> </a:t>
            </a:r>
          </a:p>
        </p:txBody>
      </p:sp>
      <p:sp>
        <p:nvSpPr>
          <p:cNvPr id="8" name="矢印: 右 7">
            <a:extLst>
              <a:ext uri="{FF2B5EF4-FFF2-40B4-BE49-F238E27FC236}">
                <a16:creationId xmlns:a16="http://schemas.microsoft.com/office/drawing/2014/main" id="{0AE16D91-3AF9-C848-8DAD-9FB1B36809E7}"/>
              </a:ext>
            </a:extLst>
          </p:cNvPr>
          <p:cNvSpPr/>
          <p:nvPr/>
        </p:nvSpPr>
        <p:spPr>
          <a:xfrm>
            <a:off x="5200743" y="5734315"/>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 name="矢印: 右 8">
            <a:extLst>
              <a:ext uri="{FF2B5EF4-FFF2-40B4-BE49-F238E27FC236}">
                <a16:creationId xmlns:a16="http://schemas.microsoft.com/office/drawing/2014/main" id="{F08F1DE3-2D6E-8AAF-0DA5-2A15C214268E}"/>
              </a:ext>
            </a:extLst>
          </p:cNvPr>
          <p:cNvSpPr/>
          <p:nvPr/>
        </p:nvSpPr>
        <p:spPr>
          <a:xfrm>
            <a:off x="4787102" y="203549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F264F1-9685-D390-BF33-69F9B4507A8F}"/>
                  </a:ext>
                </a:extLst>
              </p:cNvPr>
              <p:cNvSpPr txBox="1"/>
              <p:nvPr/>
            </p:nvSpPr>
            <p:spPr>
              <a:xfrm>
                <a:off x="8843409" y="5633447"/>
                <a:ext cx="2579979" cy="276999"/>
              </a:xfrm>
              <a:prstGeom prst="rect">
                <a:avLst/>
              </a:prstGeom>
              <a:noFill/>
            </p:spPr>
            <p:txBody>
              <a:bodyPr wrap="square">
                <a:spAutoFit/>
              </a:bodyPr>
              <a:lstStyle/>
              <a:p>
                <a14:m>
                  <m:oMath xmlns:m="http://schemas.openxmlformats.org/officeDocument/2006/math">
                    <m:r>
                      <a:rPr lang="en-US" altLang="ja-JP" sz="1200" i="1" smtClean="0">
                        <a:latin typeface="Cambria Math" panose="02040503050406030204" pitchFamily="18" charset="0"/>
                      </a:rPr>
                      <m:t>𝑌</m:t>
                    </m:r>
                  </m:oMath>
                </a14:m>
                <a:r>
                  <a:rPr lang="en-US" altLang="ja-JP" sz="1200" dirty="0"/>
                  <a:t>=</a:t>
                </a:r>
                <a14:m>
                  <m:oMath xmlns:m="http://schemas.openxmlformats.org/officeDocument/2006/math">
                    <m:r>
                      <a:rPr lang="en-US" altLang="ja-JP" sz="1200" i="1" smtClean="0">
                        <a:latin typeface="Cambria Math" panose="02040503050406030204" pitchFamily="18" charset="0"/>
                      </a:rPr>
                      <m:t>𝑊</m:t>
                    </m:r>
                    <m:r>
                      <a:rPr lang="en-US" altLang="ja-JP" sz="1200" b="0" i="1" smtClean="0">
                        <a:latin typeface="Cambria Math" panose="02040503050406030204" pitchFamily="18" charset="0"/>
                      </a:rPr>
                      <m:t>𝑋</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𝑏</m:t>
                    </m:r>
                  </m:oMath>
                </a14:m>
                <a:r>
                  <a:rPr lang="en-US" altLang="ja-JP" sz="1200" dirty="0"/>
                  <a:t> (</a:t>
                </a:r>
                <a14:m>
                  <m:oMath xmlns:m="http://schemas.openxmlformats.org/officeDocument/2006/math">
                    <m:r>
                      <a:rPr lang="en-US" altLang="ja-JP" sz="1200" i="1">
                        <a:latin typeface="Cambria Math" panose="02040503050406030204" pitchFamily="18" charset="0"/>
                      </a:rPr>
                      <m:t>𝑊</m:t>
                    </m:r>
                    <m:r>
                      <a:rPr lang="en-US" altLang="ja-JP" sz="1200" b="0" i="1" smtClean="0">
                        <a:latin typeface="Cambria Math" panose="02040503050406030204" pitchFamily="18" charset="0"/>
                      </a:rPr>
                      <m:t>,</m:t>
                    </m:r>
                    <m:r>
                      <a:rPr lang="en-US" altLang="ja-JP" sz="1200" i="1">
                        <a:latin typeface="Cambria Math" panose="02040503050406030204" pitchFamily="18" charset="0"/>
                      </a:rPr>
                      <m:t>𝑋</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𝑌</m:t>
                    </m:r>
                  </m:oMath>
                </a14:m>
                <a:r>
                  <a:rPr lang="en-US" altLang="ja-JP" sz="1200" dirty="0"/>
                  <a:t> are matrices) </a:t>
                </a:r>
                <a:endParaRPr lang="ja-JP" altLang="en-US" sz="1200" dirty="0"/>
              </a:p>
            </p:txBody>
          </p:sp>
        </mc:Choice>
        <mc:Fallback xmlns="">
          <p:sp>
            <p:nvSpPr>
              <p:cNvPr id="15" name="テキスト ボックス 14">
                <a:extLst>
                  <a:ext uri="{FF2B5EF4-FFF2-40B4-BE49-F238E27FC236}">
                    <a16:creationId xmlns:a16="http://schemas.microsoft.com/office/drawing/2014/main" id="{55F264F1-9685-D390-BF33-69F9B4507A8F}"/>
                  </a:ext>
                </a:extLst>
              </p:cNvPr>
              <p:cNvSpPr txBox="1">
                <a:spLocks noRot="1" noChangeAspect="1" noMove="1" noResize="1" noEditPoints="1" noAdjustHandles="1" noChangeArrowheads="1" noChangeShapeType="1" noTextEdit="1"/>
              </p:cNvSpPr>
              <p:nvPr/>
            </p:nvSpPr>
            <p:spPr>
              <a:xfrm>
                <a:off x="8843409" y="5633447"/>
                <a:ext cx="2579979" cy="276999"/>
              </a:xfrm>
              <a:prstGeom prst="rect">
                <a:avLst/>
              </a:prstGeom>
              <a:blipFill>
                <a:blip r:embed="rId6"/>
                <a:stretch>
                  <a:fillRect b="-1521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8A3C4BB-9A38-3730-2476-A9588C557F4B}"/>
              </a:ext>
            </a:extLst>
          </p:cNvPr>
          <p:cNvSpPr txBox="1"/>
          <p:nvPr/>
        </p:nvSpPr>
        <p:spPr>
          <a:xfrm>
            <a:off x="5930535" y="6035738"/>
            <a:ext cx="2221324" cy="261610"/>
          </a:xfrm>
          <a:prstGeom prst="rect">
            <a:avLst/>
          </a:prstGeom>
          <a:noFill/>
        </p:spPr>
        <p:txBody>
          <a:bodyPr wrap="square" rtlCol="0">
            <a:spAutoFit/>
          </a:bodyPr>
          <a:lstStyle/>
          <a:p>
            <a:r>
              <a:rPr kumimoji="1" lang="en-US" altLang="ja-JP" sz="1100" dirty="0"/>
              <a:t>2-dimension Matrix</a:t>
            </a:r>
            <a:endParaRPr kumimoji="1" lang="ja-JP" altLang="en-US" sz="1100" dirty="0"/>
          </a:p>
        </p:txBody>
      </p:sp>
      <p:grpSp>
        <p:nvGrpSpPr>
          <p:cNvPr id="39" name="グループ化 38">
            <a:extLst>
              <a:ext uri="{FF2B5EF4-FFF2-40B4-BE49-F238E27FC236}">
                <a16:creationId xmlns:a16="http://schemas.microsoft.com/office/drawing/2014/main" id="{F5C42995-9154-7787-CFCB-8AB3141ECA22}"/>
              </a:ext>
            </a:extLst>
          </p:cNvPr>
          <p:cNvGrpSpPr/>
          <p:nvPr/>
        </p:nvGrpSpPr>
        <p:grpSpPr>
          <a:xfrm>
            <a:off x="5653443" y="5516052"/>
            <a:ext cx="2744358" cy="498082"/>
            <a:chOff x="5631003" y="5675684"/>
            <a:chExt cx="2744358" cy="498082"/>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A7FDC27-BA48-9017-9268-D32EF9FBA30D}"/>
                    </a:ext>
                  </a:extLst>
                </p:cNvPr>
                <p:cNvSpPr txBox="1"/>
                <p:nvPr/>
              </p:nvSpPr>
              <p:spPr>
                <a:xfrm>
                  <a:off x="5673288" y="5675684"/>
                  <a:ext cx="393518" cy="452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21" name="テキスト ボックス 20">
                  <a:extLst>
                    <a:ext uri="{FF2B5EF4-FFF2-40B4-BE49-F238E27FC236}">
                      <a16:creationId xmlns:a16="http://schemas.microsoft.com/office/drawing/2014/main" id="{4A7FDC27-BA48-9017-9268-D32EF9FBA30D}"/>
                    </a:ext>
                  </a:extLst>
                </p:cNvPr>
                <p:cNvSpPr txBox="1">
                  <a:spLocks noRot="1" noChangeAspect="1" noMove="1" noResize="1" noEditPoints="1" noAdjustHandles="1" noChangeArrowheads="1" noChangeShapeType="1" noTextEdit="1"/>
                </p:cNvSpPr>
                <p:nvPr/>
              </p:nvSpPr>
              <p:spPr>
                <a:xfrm>
                  <a:off x="5673288" y="5675684"/>
                  <a:ext cx="393518" cy="452560"/>
                </a:xfrm>
                <a:prstGeom prst="rect">
                  <a:avLst/>
                </a:prstGeom>
                <a:blipFill>
                  <a:blip r:embed="rId7"/>
                  <a:stretch>
                    <a:fillRect b="-40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888338B-7E2D-7B07-5084-2B3565A80456}"/>
                    </a:ext>
                  </a:extLst>
                </p:cNvPr>
                <p:cNvSpPr txBox="1"/>
                <p:nvPr/>
              </p:nvSpPr>
              <p:spPr>
                <a:xfrm>
                  <a:off x="6289722" y="5679531"/>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r>
                                <a:rPr lang="en-US" altLang="ja-JP" sz="1400" b="0" i="1" smtClean="0">
                                  <a:latin typeface="Cambria Math" panose="02040503050406030204" pitchFamily="18" charset="0"/>
                                </a:rPr>
                                <m:t>,</m:t>
                              </m:r>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r>
                                <a:rPr lang="en-US" altLang="ja-JP" sz="1400" b="0" i="1" smtClean="0">
                                  <a:latin typeface="Cambria Math" panose="02040503050406030204" pitchFamily="18" charset="0"/>
                                </a:rPr>
                                <m:t>,</m:t>
                              </m:r>
                            </m:e>
                          </m:mr>
                        </m:m>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3888338B-7E2D-7B07-5084-2B3565A80456}"/>
                    </a:ext>
                  </a:extLst>
                </p:cNvPr>
                <p:cNvSpPr txBox="1">
                  <a:spLocks noRot="1" noChangeAspect="1" noMove="1" noResize="1" noEditPoints="1" noAdjustHandles="1" noChangeArrowheads="1" noChangeShapeType="1" noTextEdit="1"/>
                </p:cNvSpPr>
                <p:nvPr/>
              </p:nvSpPr>
              <p:spPr>
                <a:xfrm>
                  <a:off x="6289722" y="5679531"/>
                  <a:ext cx="393519" cy="449547"/>
                </a:xfrm>
                <a:prstGeom prst="rect">
                  <a:avLst/>
                </a:prstGeom>
                <a:blipFill>
                  <a:blip r:embed="rId8"/>
                  <a:stretch>
                    <a:fillRect r="-9231"/>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EBCEC38A-51E7-2100-C017-DAFBAA563989}"/>
                </a:ext>
              </a:extLst>
            </p:cNvPr>
            <p:cNvSpPr txBox="1"/>
            <p:nvPr/>
          </p:nvSpPr>
          <p:spPr>
            <a:xfrm>
              <a:off x="6015977" y="5762301"/>
              <a:ext cx="274320" cy="307777"/>
            </a:xfrm>
            <a:prstGeom prst="rect">
              <a:avLst/>
            </a:prstGeom>
            <a:noFill/>
          </p:spPr>
          <p:txBody>
            <a:bodyPr wrap="square">
              <a:spAutoFit/>
            </a:bodyPr>
            <a:lstStyle/>
            <a:p>
              <a:r>
                <a:rPr lang="en-US" altLang="ja-JP" sz="1400" dirty="0"/>
                <a:t>=</a:t>
              </a:r>
              <a:endParaRPr lang="ja-JP" altLang="en-US" sz="1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FE4EF59-B7E8-A3B9-2397-6992E1B68F84}"/>
                    </a:ext>
                  </a:extLst>
                </p:cNvPr>
                <p:cNvSpPr txBox="1"/>
                <p:nvPr/>
              </p:nvSpPr>
              <p:spPr>
                <a:xfrm>
                  <a:off x="6737926" y="5693764"/>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e>
                          </m:mr>
                        </m:m>
                      </m:oMath>
                    </m:oMathPara>
                  </a14:m>
                  <a:endParaRPr lang="en-US" altLang="ja-JP" sz="1400" dirty="0"/>
                </a:p>
              </p:txBody>
            </p:sp>
          </mc:Choice>
          <mc:Fallback xmlns="">
            <p:sp>
              <p:nvSpPr>
                <p:cNvPr id="27" name="テキスト ボックス 26">
                  <a:extLst>
                    <a:ext uri="{FF2B5EF4-FFF2-40B4-BE49-F238E27FC236}">
                      <a16:creationId xmlns:a16="http://schemas.microsoft.com/office/drawing/2014/main" id="{AFE4EF59-B7E8-A3B9-2397-6992E1B68F84}"/>
                    </a:ext>
                  </a:extLst>
                </p:cNvPr>
                <p:cNvSpPr txBox="1">
                  <a:spLocks noRot="1" noChangeAspect="1" noMove="1" noResize="1" noEditPoints="1" noAdjustHandles="1" noChangeArrowheads="1" noChangeShapeType="1" noTextEdit="1"/>
                </p:cNvSpPr>
                <p:nvPr/>
              </p:nvSpPr>
              <p:spPr>
                <a:xfrm>
                  <a:off x="6737926" y="5693764"/>
                  <a:ext cx="393519" cy="449547"/>
                </a:xfrm>
                <a:prstGeom prst="rect">
                  <a:avLst/>
                </a:prstGeom>
                <a:blipFill>
                  <a:blip r:embed="rId9"/>
                  <a:stretch>
                    <a:fillRect/>
                  </a:stretch>
                </a:blipFill>
              </p:spPr>
              <p:txBody>
                <a:bodyPr/>
                <a:lstStyle/>
                <a:p>
                  <a:r>
                    <a:rPr lang="ja-JP" altLang="en-US">
                      <a:noFill/>
                    </a:rPr>
                    <a:t> </a:t>
                  </a:r>
                </a:p>
              </p:txBody>
            </p:sp>
          </mc:Fallback>
        </mc:AlternateContent>
        <p:sp>
          <p:nvSpPr>
            <p:cNvPr id="28" name="左大かっこ 27">
              <a:extLst>
                <a:ext uri="{FF2B5EF4-FFF2-40B4-BE49-F238E27FC236}">
                  <a16:creationId xmlns:a16="http://schemas.microsoft.com/office/drawing/2014/main" id="{049E54C8-B730-2E84-F8AE-B32935107D2C}"/>
                </a:ext>
              </a:extLst>
            </p:cNvPr>
            <p:cNvSpPr/>
            <p:nvPr/>
          </p:nvSpPr>
          <p:spPr>
            <a:xfrm>
              <a:off x="5631003"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右大かっこ 28">
              <a:extLst>
                <a:ext uri="{FF2B5EF4-FFF2-40B4-BE49-F238E27FC236}">
                  <a16:creationId xmlns:a16="http://schemas.microsoft.com/office/drawing/2014/main" id="{CD6B7E47-5A81-13E5-EBF3-CC6138549108}"/>
                </a:ext>
              </a:extLst>
            </p:cNvPr>
            <p:cNvSpPr/>
            <p:nvPr/>
          </p:nvSpPr>
          <p:spPr>
            <a:xfrm>
              <a:off x="6006052" y="5719745"/>
              <a:ext cx="6320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0" name="左大かっこ 29">
              <a:extLst>
                <a:ext uri="{FF2B5EF4-FFF2-40B4-BE49-F238E27FC236}">
                  <a16:creationId xmlns:a16="http://schemas.microsoft.com/office/drawing/2014/main" id="{8585DD8C-9725-B317-5431-4EDA5ABF33A0}"/>
                </a:ext>
              </a:extLst>
            </p:cNvPr>
            <p:cNvSpPr/>
            <p:nvPr/>
          </p:nvSpPr>
          <p:spPr>
            <a:xfrm>
              <a:off x="6272046"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 name="右大かっこ 30">
              <a:extLst>
                <a:ext uri="{FF2B5EF4-FFF2-40B4-BE49-F238E27FC236}">
                  <a16:creationId xmlns:a16="http://schemas.microsoft.com/office/drawing/2014/main" id="{977C0A02-8B54-D3A0-BAA8-5AB44054A0F8}"/>
                </a:ext>
              </a:extLst>
            </p:cNvPr>
            <p:cNvSpPr/>
            <p:nvPr/>
          </p:nvSpPr>
          <p:spPr>
            <a:xfrm>
              <a:off x="7182921" y="5735092"/>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B2C1700-6D04-5DD4-6829-432DF5785957}"/>
                    </a:ext>
                  </a:extLst>
                </p:cNvPr>
                <p:cNvSpPr txBox="1"/>
                <p:nvPr/>
              </p:nvSpPr>
              <p:spPr>
                <a:xfrm>
                  <a:off x="7793421" y="5754416"/>
                  <a:ext cx="257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2B2C1700-6D04-5DD4-6829-432DF5785957}"/>
                    </a:ext>
                  </a:extLst>
                </p:cNvPr>
                <p:cNvSpPr txBox="1">
                  <a:spLocks noRot="1" noChangeAspect="1" noMove="1" noResize="1" noEditPoints="1" noAdjustHandles="1" noChangeArrowheads="1" noChangeShapeType="1" noTextEdit="1"/>
                </p:cNvSpPr>
                <p:nvPr/>
              </p:nvSpPr>
              <p:spPr>
                <a:xfrm>
                  <a:off x="7793421" y="5754416"/>
                  <a:ext cx="257009" cy="307777"/>
                </a:xfrm>
                <a:prstGeom prst="rect">
                  <a:avLst/>
                </a:prstGeom>
                <a:blipFill>
                  <a:blip r:embed="rId10"/>
                  <a:stretch>
                    <a:fillRect r="-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70B37AF-84F2-B120-C05F-F1FF6B6EA0D3}"/>
                    </a:ext>
                  </a:extLst>
                </p:cNvPr>
                <p:cNvSpPr txBox="1"/>
                <p:nvPr/>
              </p:nvSpPr>
              <p:spPr>
                <a:xfrm>
                  <a:off x="7405423" y="5683935"/>
                  <a:ext cx="393518" cy="4510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070B37AF-84F2-B120-C05F-F1FF6B6EA0D3}"/>
                    </a:ext>
                  </a:extLst>
                </p:cNvPr>
                <p:cNvSpPr txBox="1">
                  <a:spLocks noRot="1" noChangeAspect="1" noMove="1" noResize="1" noEditPoints="1" noAdjustHandles="1" noChangeArrowheads="1" noChangeShapeType="1" noTextEdit="1"/>
                </p:cNvSpPr>
                <p:nvPr/>
              </p:nvSpPr>
              <p:spPr>
                <a:xfrm>
                  <a:off x="7405423" y="5683935"/>
                  <a:ext cx="393518" cy="451021"/>
                </a:xfrm>
                <a:prstGeom prst="rect">
                  <a:avLst/>
                </a:prstGeom>
                <a:blipFill>
                  <a:blip r:embed="rId11"/>
                  <a:stretch>
                    <a:fillRect/>
                  </a:stretch>
                </a:blipFill>
              </p:spPr>
              <p:txBody>
                <a:bodyPr/>
                <a:lstStyle/>
                <a:p>
                  <a:r>
                    <a:rPr lang="ja-JP" altLang="en-US">
                      <a:noFill/>
                    </a:rPr>
                    <a:t> </a:t>
                  </a:r>
                </a:p>
              </p:txBody>
            </p:sp>
          </mc:Fallback>
        </mc:AlternateContent>
        <p:sp>
          <p:nvSpPr>
            <p:cNvPr id="35" name="左大かっこ 34">
              <a:extLst>
                <a:ext uri="{FF2B5EF4-FFF2-40B4-BE49-F238E27FC236}">
                  <a16:creationId xmlns:a16="http://schemas.microsoft.com/office/drawing/2014/main" id="{0E0A4D04-7D02-8C2D-D839-4BCDC6B636B2}"/>
                </a:ext>
              </a:extLst>
            </p:cNvPr>
            <p:cNvSpPr/>
            <p:nvPr/>
          </p:nvSpPr>
          <p:spPr>
            <a:xfrm>
              <a:off x="7347759" y="5727630"/>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6" name="右大かっこ 35">
              <a:extLst>
                <a:ext uri="{FF2B5EF4-FFF2-40B4-BE49-F238E27FC236}">
                  <a16:creationId xmlns:a16="http://schemas.microsoft.com/office/drawing/2014/main" id="{351EDF89-420A-67E2-CF5B-74950E3CCF01}"/>
                </a:ext>
              </a:extLst>
            </p:cNvPr>
            <p:cNvSpPr/>
            <p:nvPr/>
          </p:nvSpPr>
          <p:spPr>
            <a:xfrm>
              <a:off x="7730828" y="5727630"/>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AA77121-E9D7-2B1A-A64B-5B205B71987B}"/>
                    </a:ext>
                  </a:extLst>
                </p:cNvPr>
                <p:cNvSpPr txBox="1"/>
                <p:nvPr/>
              </p:nvSpPr>
              <p:spPr>
                <a:xfrm>
                  <a:off x="8021031" y="5768754"/>
                  <a:ext cx="3543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𝑏</m:t>
                        </m:r>
                      </m:oMath>
                    </m:oMathPara>
                  </a14:m>
                  <a:endParaRPr lang="ja-JP" altLang="en-US" sz="1400" dirty="0"/>
                </a:p>
              </p:txBody>
            </p:sp>
          </mc:Choice>
          <mc:Fallback xmlns="">
            <p:sp>
              <p:nvSpPr>
                <p:cNvPr id="38" name="テキスト ボックス 37">
                  <a:extLst>
                    <a:ext uri="{FF2B5EF4-FFF2-40B4-BE49-F238E27FC236}">
                      <a16:creationId xmlns:a16="http://schemas.microsoft.com/office/drawing/2014/main" id="{DAA77121-E9D7-2B1A-A64B-5B205B71987B}"/>
                    </a:ext>
                  </a:extLst>
                </p:cNvPr>
                <p:cNvSpPr txBox="1">
                  <a:spLocks noRot="1" noChangeAspect="1" noMove="1" noResize="1" noEditPoints="1" noAdjustHandles="1" noChangeArrowheads="1" noChangeShapeType="1" noTextEdit="1"/>
                </p:cNvSpPr>
                <p:nvPr/>
              </p:nvSpPr>
              <p:spPr>
                <a:xfrm>
                  <a:off x="8021031" y="5768754"/>
                  <a:ext cx="354330" cy="307777"/>
                </a:xfrm>
                <a:prstGeom prst="rect">
                  <a:avLst/>
                </a:prstGeom>
                <a:blipFill>
                  <a:blip r:embed="rId12"/>
                  <a:stretch>
                    <a:fillRect/>
                  </a:stretch>
                </a:blipFill>
              </p:spPr>
              <p:txBody>
                <a:bodyPr/>
                <a:lstStyle/>
                <a:p>
                  <a:r>
                    <a:rPr lang="ja-JP" altLang="en-US">
                      <a:noFill/>
                    </a:rPr>
                    <a:t> </a:t>
                  </a:r>
                </a:p>
              </p:txBody>
            </p:sp>
          </mc:Fallback>
        </mc:AlternateContent>
      </p:grpSp>
      <p:sp>
        <p:nvSpPr>
          <p:cNvPr id="40" name="矢印: 右 39">
            <a:extLst>
              <a:ext uri="{FF2B5EF4-FFF2-40B4-BE49-F238E27FC236}">
                <a16:creationId xmlns:a16="http://schemas.microsoft.com/office/drawing/2014/main" id="{44CFA759-B2A6-6EEB-9350-2DBD43073753}"/>
              </a:ext>
            </a:extLst>
          </p:cNvPr>
          <p:cNvSpPr/>
          <p:nvPr/>
        </p:nvSpPr>
        <p:spPr>
          <a:xfrm>
            <a:off x="8490064" y="5721942"/>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1" name="テキスト ボックス 40">
            <a:extLst>
              <a:ext uri="{FF2B5EF4-FFF2-40B4-BE49-F238E27FC236}">
                <a16:creationId xmlns:a16="http://schemas.microsoft.com/office/drawing/2014/main" id="{069F5645-A819-CA5D-3B8A-1920D4E297F9}"/>
              </a:ext>
            </a:extLst>
          </p:cNvPr>
          <p:cNvSpPr txBox="1"/>
          <p:nvPr/>
        </p:nvSpPr>
        <p:spPr>
          <a:xfrm>
            <a:off x="9172846" y="5945608"/>
            <a:ext cx="2221324" cy="261610"/>
          </a:xfrm>
          <a:prstGeom prst="rect">
            <a:avLst/>
          </a:prstGeom>
          <a:noFill/>
        </p:spPr>
        <p:txBody>
          <a:bodyPr wrap="square" rtlCol="0">
            <a:spAutoFit/>
          </a:bodyPr>
          <a:lstStyle/>
          <a:p>
            <a:r>
              <a:rPr kumimoji="1" lang="en-US" altLang="ja-JP" sz="1100" dirty="0"/>
              <a:t>N-dimension Matrix</a:t>
            </a:r>
            <a:endParaRPr kumimoji="1" lang="ja-JP" altLang="en-US" sz="1100" dirty="0"/>
          </a:p>
        </p:txBody>
      </p:sp>
      <p:sp>
        <p:nvSpPr>
          <p:cNvPr id="42" name="テキスト ボックス 41">
            <a:extLst>
              <a:ext uri="{FF2B5EF4-FFF2-40B4-BE49-F238E27FC236}">
                <a16:creationId xmlns:a16="http://schemas.microsoft.com/office/drawing/2014/main" id="{10E4B783-ABC8-9AFF-4091-9B714D7010E7}"/>
              </a:ext>
            </a:extLst>
          </p:cNvPr>
          <p:cNvSpPr txBox="1"/>
          <p:nvPr/>
        </p:nvSpPr>
        <p:spPr>
          <a:xfrm>
            <a:off x="5095424" y="5556973"/>
            <a:ext cx="550745" cy="184666"/>
          </a:xfrm>
          <a:prstGeom prst="rect">
            <a:avLst/>
          </a:prstGeom>
          <a:noFill/>
        </p:spPr>
        <p:txBody>
          <a:bodyPr wrap="square" rtlCol="0">
            <a:spAutoFit/>
          </a:bodyPr>
          <a:lstStyle/>
          <a:p>
            <a:r>
              <a:rPr kumimoji="1" lang="en-US" altLang="ja-JP" sz="600" b="1" dirty="0"/>
              <a:t>2-dim</a:t>
            </a:r>
            <a:endParaRPr kumimoji="1" lang="ja-JP" altLang="en-US" sz="600" b="1" dirty="0"/>
          </a:p>
        </p:txBody>
      </p:sp>
      <p:sp>
        <p:nvSpPr>
          <p:cNvPr id="43" name="テキスト ボックス 42">
            <a:extLst>
              <a:ext uri="{FF2B5EF4-FFF2-40B4-BE49-F238E27FC236}">
                <a16:creationId xmlns:a16="http://schemas.microsoft.com/office/drawing/2014/main" id="{12E531E8-B982-BB83-7B56-CCD1070AF408}"/>
              </a:ext>
            </a:extLst>
          </p:cNvPr>
          <p:cNvSpPr txBox="1"/>
          <p:nvPr/>
        </p:nvSpPr>
        <p:spPr>
          <a:xfrm>
            <a:off x="8334535" y="5490283"/>
            <a:ext cx="622773" cy="276999"/>
          </a:xfrm>
          <a:prstGeom prst="rect">
            <a:avLst/>
          </a:prstGeom>
          <a:noFill/>
        </p:spPr>
        <p:txBody>
          <a:bodyPr wrap="square" rtlCol="0">
            <a:spAutoFit/>
          </a:bodyPr>
          <a:lstStyle/>
          <a:p>
            <a:r>
              <a:rPr kumimoji="1" lang="en-US" altLang="ja-JP" sz="600" b="1" dirty="0"/>
              <a:t>Expand </a:t>
            </a:r>
          </a:p>
          <a:p>
            <a:r>
              <a:rPr kumimoji="1" lang="en-US" altLang="ja-JP" sz="600" b="1" dirty="0"/>
              <a:t>to N-dim</a:t>
            </a:r>
            <a:endParaRPr kumimoji="1" lang="ja-JP" altLang="en-US" sz="600" b="1" dirty="0"/>
          </a:p>
        </p:txBody>
      </p:sp>
      <p:pic>
        <p:nvPicPr>
          <p:cNvPr id="1026" name="Picture 2" descr="word image 5">
            <a:extLst>
              <a:ext uri="{FF2B5EF4-FFF2-40B4-BE49-F238E27FC236}">
                <a16:creationId xmlns:a16="http://schemas.microsoft.com/office/drawing/2014/main" id="{E611A320-D4CA-1F8C-8F77-73B410C80F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2858" y="1196392"/>
            <a:ext cx="2074125" cy="1636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6F93AB6-259C-6C71-3BB5-1DCE7E3988B9}"/>
                  </a:ext>
                </a:extLst>
              </p:cNvPr>
              <p:cNvSpPr txBox="1"/>
              <p:nvPr/>
            </p:nvSpPr>
            <p:spPr>
              <a:xfrm>
                <a:off x="2191182" y="5524303"/>
                <a:ext cx="2923748" cy="46166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𝟏</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𝟐𝟏</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1</m:t>
                          </m:r>
                        </m:sub>
                      </m:sSub>
                    </m:oMath>
                  </m:oMathPara>
                </a14:m>
                <a:endParaRPr kumimoji="1" lang="en-US" altLang="ja-JP" sz="1200" dirty="0"/>
              </a:p>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𝟐</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𝟐𝟐</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2</m:t>
                          </m:r>
                        </m:sub>
                      </m:sSub>
                    </m:oMath>
                  </m:oMathPara>
                </a14:m>
                <a:endParaRPr kumimoji="1" lang="en-US" altLang="ja-JP" sz="1200" dirty="0"/>
              </a:p>
            </p:txBody>
          </p:sp>
        </mc:Choice>
        <mc:Fallback xmlns="">
          <p:sp>
            <p:nvSpPr>
              <p:cNvPr id="45" name="テキスト ボックス 44">
                <a:extLst>
                  <a:ext uri="{FF2B5EF4-FFF2-40B4-BE49-F238E27FC236}">
                    <a16:creationId xmlns:a16="http://schemas.microsoft.com/office/drawing/2014/main" id="{86F93AB6-259C-6C71-3BB5-1DCE7E3988B9}"/>
                  </a:ext>
                </a:extLst>
              </p:cNvPr>
              <p:cNvSpPr txBox="1">
                <a:spLocks noRot="1" noChangeAspect="1" noMove="1" noResize="1" noEditPoints="1" noAdjustHandles="1" noChangeArrowheads="1" noChangeShapeType="1" noTextEdit="1"/>
              </p:cNvSpPr>
              <p:nvPr/>
            </p:nvSpPr>
            <p:spPr>
              <a:xfrm>
                <a:off x="2191182" y="5524303"/>
                <a:ext cx="2923748" cy="461665"/>
              </a:xfrm>
              <a:prstGeom prst="rect">
                <a:avLst/>
              </a:prstGeom>
              <a:blipFill>
                <a:blip r:embed="rId14"/>
                <a:stretch>
                  <a:fillRect/>
                </a:stretch>
              </a:blipFill>
            </p:spPr>
            <p:txBody>
              <a:bodyPr/>
              <a:lstStyle/>
              <a:p>
                <a:r>
                  <a:rPr lang="ja-JP" altLang="en-US">
                    <a:noFill/>
                  </a:rPr>
                  <a:t> </a:t>
                </a:r>
              </a:p>
            </p:txBody>
          </p:sp>
        </mc:Fallback>
      </mc:AlternateContent>
      <p:pic>
        <p:nvPicPr>
          <p:cNvPr id="47" name="図 46">
            <a:extLst>
              <a:ext uri="{FF2B5EF4-FFF2-40B4-BE49-F238E27FC236}">
                <a16:creationId xmlns:a16="http://schemas.microsoft.com/office/drawing/2014/main" id="{6A56D15E-B859-C59B-E304-86D4F20E0EF3}"/>
              </a:ext>
            </a:extLst>
          </p:cNvPr>
          <p:cNvPicPr>
            <a:picLocks noChangeAspect="1"/>
          </p:cNvPicPr>
          <p:nvPr/>
        </p:nvPicPr>
        <p:blipFill>
          <a:blip r:embed="rId15"/>
          <a:stretch>
            <a:fillRect/>
          </a:stretch>
        </p:blipFill>
        <p:spPr>
          <a:xfrm>
            <a:off x="5344670" y="1148316"/>
            <a:ext cx="3215140" cy="1669630"/>
          </a:xfrm>
          <a:prstGeom prst="rect">
            <a:avLst/>
          </a:prstGeom>
        </p:spPr>
      </p:pic>
      <p:sp>
        <p:nvSpPr>
          <p:cNvPr id="48" name="矢印: 右 47">
            <a:extLst>
              <a:ext uri="{FF2B5EF4-FFF2-40B4-BE49-F238E27FC236}">
                <a16:creationId xmlns:a16="http://schemas.microsoft.com/office/drawing/2014/main" id="{F9AD916A-D7F1-5179-8E12-59EBDFD6FF1D}"/>
              </a:ext>
            </a:extLst>
          </p:cNvPr>
          <p:cNvSpPr/>
          <p:nvPr/>
        </p:nvSpPr>
        <p:spPr>
          <a:xfrm>
            <a:off x="8746819" y="201753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9083E31-B1C6-BCDE-EDF5-883C47FB9565}"/>
              </a:ext>
            </a:extLst>
          </p:cNvPr>
          <p:cNvSpPr txBox="1"/>
          <p:nvPr/>
        </p:nvSpPr>
        <p:spPr>
          <a:xfrm>
            <a:off x="2583177" y="2766909"/>
            <a:ext cx="1859487" cy="369332"/>
          </a:xfrm>
          <a:prstGeom prst="rect">
            <a:avLst/>
          </a:prstGeom>
          <a:noFill/>
        </p:spPr>
        <p:txBody>
          <a:bodyPr wrap="square">
            <a:spAutoFit/>
          </a:bodyPr>
          <a:lstStyle/>
          <a:p>
            <a:r>
              <a:rPr lang="fr-FR" altLang="ja-JP" dirty="0" err="1"/>
              <a:t>Weights</a:t>
            </a:r>
            <a:r>
              <a:rPr lang="fr-FR" altLang="ja-JP" dirty="0"/>
              <a:t>, </a:t>
            </a:r>
            <a:r>
              <a:rPr lang="fr-FR" altLang="ja-JP" dirty="0" err="1"/>
              <a:t>Bias</a:t>
            </a:r>
            <a:endParaRPr lang="ja-JP" altLang="en-US" dirty="0"/>
          </a:p>
        </p:txBody>
      </p:sp>
      <p:pic>
        <p:nvPicPr>
          <p:cNvPr id="52" name="図 51">
            <a:extLst>
              <a:ext uri="{FF2B5EF4-FFF2-40B4-BE49-F238E27FC236}">
                <a16:creationId xmlns:a16="http://schemas.microsoft.com/office/drawing/2014/main" id="{9D5ACAA0-95C2-C388-91D2-B417E678FDC8}"/>
              </a:ext>
            </a:extLst>
          </p:cNvPr>
          <p:cNvPicPr>
            <a:picLocks noChangeAspect="1"/>
          </p:cNvPicPr>
          <p:nvPr/>
        </p:nvPicPr>
        <p:blipFill>
          <a:blip r:embed="rId16"/>
          <a:stretch>
            <a:fillRect/>
          </a:stretch>
        </p:blipFill>
        <p:spPr>
          <a:xfrm>
            <a:off x="2191182" y="1137928"/>
            <a:ext cx="2292698" cy="1680018"/>
          </a:xfrm>
          <a:prstGeom prst="rect">
            <a:avLst/>
          </a:prstGeom>
        </p:spPr>
      </p:pic>
      <p:sp>
        <p:nvSpPr>
          <p:cNvPr id="54" name="テキスト ボックス 53">
            <a:extLst>
              <a:ext uri="{FF2B5EF4-FFF2-40B4-BE49-F238E27FC236}">
                <a16:creationId xmlns:a16="http://schemas.microsoft.com/office/drawing/2014/main" id="{133E4E62-B49A-5601-9CB2-AED509447D0D}"/>
              </a:ext>
            </a:extLst>
          </p:cNvPr>
          <p:cNvSpPr txBox="1"/>
          <p:nvPr/>
        </p:nvSpPr>
        <p:spPr>
          <a:xfrm>
            <a:off x="5817739" y="2796136"/>
            <a:ext cx="2490670" cy="369332"/>
          </a:xfrm>
          <a:prstGeom prst="rect">
            <a:avLst/>
          </a:prstGeom>
          <a:noFill/>
        </p:spPr>
        <p:txBody>
          <a:bodyPr wrap="square">
            <a:spAutoFit/>
          </a:bodyPr>
          <a:lstStyle/>
          <a:p>
            <a:r>
              <a:rPr kumimoji="1" lang="en-US" altLang="ja-JP" sz="1800" dirty="0"/>
              <a:t>Activation function</a:t>
            </a:r>
            <a:endParaRPr lang="ja-JP" altLang="en-US" dirty="0"/>
          </a:p>
        </p:txBody>
      </p:sp>
      <p:sp>
        <p:nvSpPr>
          <p:cNvPr id="55" name="テキスト ボックス 54">
            <a:extLst>
              <a:ext uri="{FF2B5EF4-FFF2-40B4-BE49-F238E27FC236}">
                <a16:creationId xmlns:a16="http://schemas.microsoft.com/office/drawing/2014/main" id="{13B060EB-AA5A-A83D-FE89-BEB8C4D8F733}"/>
              </a:ext>
            </a:extLst>
          </p:cNvPr>
          <p:cNvSpPr txBox="1"/>
          <p:nvPr/>
        </p:nvSpPr>
        <p:spPr>
          <a:xfrm>
            <a:off x="9172846" y="2884496"/>
            <a:ext cx="2349860" cy="646331"/>
          </a:xfrm>
          <a:prstGeom prst="rect">
            <a:avLst/>
          </a:prstGeom>
          <a:noFill/>
        </p:spPr>
        <p:txBody>
          <a:bodyPr wrap="square">
            <a:spAutoFit/>
          </a:bodyPr>
          <a:lstStyle/>
          <a:p>
            <a:r>
              <a:rPr kumimoji="1" lang="en-US" altLang="ja-JP" sz="1800" dirty="0"/>
              <a:t>Loss function (using back propagation)</a:t>
            </a:r>
            <a:endParaRPr lang="ja-JP" altLang="en-US" dirty="0"/>
          </a:p>
        </p:txBody>
      </p:sp>
    </p:spTree>
    <p:extLst>
      <p:ext uri="{BB962C8B-B14F-4D97-AF65-F5344CB8AC3E}">
        <p14:creationId xmlns:p14="http://schemas.microsoft.com/office/powerpoint/2010/main" val="384273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E6437-B919-5C57-5350-97CD825D31C5}"/>
              </a:ext>
            </a:extLst>
          </p:cNvPr>
          <p:cNvSpPr>
            <a:spLocks noGrp="1"/>
          </p:cNvSpPr>
          <p:nvPr>
            <p:ph type="title"/>
          </p:nvPr>
        </p:nvSpPr>
        <p:spPr>
          <a:xfrm>
            <a:off x="2592925" y="624110"/>
            <a:ext cx="8911687" cy="571141"/>
          </a:xfrm>
        </p:spPr>
        <p:txBody>
          <a:bodyPr>
            <a:normAutofit fontScale="90000"/>
          </a:bodyPr>
          <a:lstStyle/>
          <a:p>
            <a:r>
              <a:rPr kumimoji="1" lang="en-US" altLang="ja-JP" dirty="0">
                <a:latin typeface="+mj-ea"/>
              </a:rPr>
              <a:t>Wrap up</a:t>
            </a:r>
            <a:endParaRPr kumimoji="1" lang="ja-JP" altLang="en-US"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1A46E5-AA91-9D0E-46E8-D65B0ABB19C8}"/>
                  </a:ext>
                </a:extLst>
              </p:cNvPr>
              <p:cNvSpPr>
                <a:spLocks noGrp="1"/>
              </p:cNvSpPr>
              <p:nvPr>
                <p:ph idx="1"/>
              </p:nvPr>
            </p:nvSpPr>
            <p:spPr>
              <a:xfrm>
                <a:off x="2589212" y="1365069"/>
                <a:ext cx="8915400" cy="4546153"/>
              </a:xfrm>
            </p:spPr>
            <p:txBody>
              <a:bodyPr/>
              <a:lstStyle/>
              <a:p>
                <a:r>
                  <a:rPr kumimoji="1" lang="en-US" altLang="ja-JP" dirty="0">
                    <a:latin typeface="+mn-ea"/>
                  </a:rPr>
                  <a:t>The current neural network is mainly regression type.</a:t>
                </a:r>
              </a:p>
              <a:p>
                <a:r>
                  <a:rPr lang="en-US" altLang="ja-JP" dirty="0">
                    <a:latin typeface="+mn-ea"/>
                  </a:rPr>
                  <a:t>Weight is the slope of </a:t>
                </a:r>
                <a14:m>
                  <m:oMath xmlns:m="http://schemas.openxmlformats.org/officeDocument/2006/math">
                    <m:f>
                      <m:fPr>
                        <m:ctrlPr>
                          <a:rPr lang="en-US" altLang="ja-JP" i="1" smtClean="0">
                            <a:latin typeface="Cambria Math" panose="02040503050406030204" pitchFamily="18" charset="0"/>
                          </a:rPr>
                        </m:ctrlPr>
                      </m:fPr>
                      <m:num>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den>
                    </m:f>
                  </m:oMath>
                </a14:m>
                <a:endParaRPr kumimoji="1" lang="en-US" altLang="ja-JP" dirty="0">
                  <a:latin typeface="+mn-ea"/>
                </a:endParaRPr>
              </a:p>
              <a:p>
                <a:r>
                  <a:rPr lang="en-US" altLang="ja-JP" dirty="0">
                    <a:latin typeface="+mn-ea"/>
                  </a:rPr>
                  <a:t>The learning process is forward process.</a:t>
                </a:r>
              </a:p>
              <a:p>
                <a:r>
                  <a:rPr kumimoji="1" lang="en-US" altLang="ja-JP" dirty="0">
                    <a:latin typeface="+mn-ea"/>
                  </a:rPr>
                  <a:t>The update process of weight and bias (both of them are matrices) is backward. </a:t>
                </a:r>
              </a:p>
              <a:p>
                <a:pPr lvl="1"/>
                <a:r>
                  <a:rPr kumimoji="1" lang="en-US" altLang="ja-JP" dirty="0">
                    <a:latin typeface="+mn-ea"/>
                  </a:rPr>
                  <a:t>The process uses backpropagation to get the gradient descent (slope) of each learning step.</a:t>
                </a:r>
              </a:p>
              <a:p>
                <a:pPr lvl="1"/>
                <a:r>
                  <a:rPr lang="en-US" altLang="ja-JP" dirty="0">
                    <a:latin typeface="+mn-ea"/>
                  </a:rPr>
                  <a:t>By calculating the loss function between prediction result and ground truth (GT) to </a:t>
                </a:r>
                <a:r>
                  <a:rPr lang="en-US" altLang="zh-CN" dirty="0">
                    <a:latin typeface="+mn-ea"/>
                  </a:rPr>
                  <a:t>make loss function as smaller as it can be.</a:t>
                </a:r>
                <a:endParaRPr kumimoji="1" lang="ja-JP" altLang="en-US" dirty="0">
                  <a:latin typeface="+mn-ea"/>
                </a:endParaRPr>
              </a:p>
            </p:txBody>
          </p:sp>
        </mc:Choice>
        <mc:Fallback xmlns="">
          <p:sp>
            <p:nvSpPr>
              <p:cNvPr id="3" name="コンテンツ プレースホルダー 2">
                <a:extLst>
                  <a:ext uri="{FF2B5EF4-FFF2-40B4-BE49-F238E27FC236}">
                    <a16:creationId xmlns:a16="http://schemas.microsoft.com/office/drawing/2014/main" id="{4F1A46E5-AA91-9D0E-46E8-D65B0ABB19C8}"/>
                  </a:ext>
                </a:extLst>
              </p:cNvPr>
              <p:cNvSpPr>
                <a:spLocks noGrp="1" noRot="1" noChangeAspect="1" noMove="1" noResize="1" noEditPoints="1" noAdjustHandles="1" noChangeArrowheads="1" noChangeShapeType="1" noTextEdit="1"/>
              </p:cNvSpPr>
              <p:nvPr>
                <p:ph idx="1"/>
              </p:nvPr>
            </p:nvSpPr>
            <p:spPr>
              <a:xfrm>
                <a:off x="2589212" y="1365069"/>
                <a:ext cx="8915400" cy="4546153"/>
              </a:xfrm>
              <a:blipFill>
                <a:blip r:embed="rId2"/>
                <a:stretch>
                  <a:fillRect l="-479" t="-938" r="-889"/>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D7F56D2D-8650-26A6-B6C8-1C13A0D2B8EC}"/>
              </a:ext>
            </a:extLst>
          </p:cNvPr>
          <p:cNvSpPr/>
          <p:nvPr/>
        </p:nvSpPr>
        <p:spPr>
          <a:xfrm>
            <a:off x="6701247" y="4774475"/>
            <a:ext cx="365760" cy="555172"/>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E936BB-72A4-EA21-B84D-D7FFDEF03B1C}"/>
              </a:ext>
            </a:extLst>
          </p:cNvPr>
          <p:cNvSpPr txBox="1"/>
          <p:nvPr/>
        </p:nvSpPr>
        <p:spPr>
          <a:xfrm>
            <a:off x="5640478" y="5329647"/>
            <a:ext cx="3034937" cy="369332"/>
          </a:xfrm>
          <a:prstGeom prst="rect">
            <a:avLst/>
          </a:prstGeom>
          <a:noFill/>
        </p:spPr>
        <p:txBody>
          <a:bodyPr wrap="square" rtlCol="0">
            <a:spAutoFit/>
          </a:bodyPr>
          <a:lstStyle/>
          <a:p>
            <a:r>
              <a:rPr kumimoji="1" lang="en-US" altLang="ja-JP" dirty="0">
                <a:latin typeface="+mn-ea"/>
              </a:rPr>
              <a:t>But if there is no GT?</a:t>
            </a:r>
            <a:endParaRPr kumimoji="1" lang="ja-JP" altLang="en-US" dirty="0">
              <a:latin typeface="+mn-ea"/>
            </a:endParaRPr>
          </a:p>
        </p:txBody>
      </p:sp>
    </p:spTree>
    <p:extLst>
      <p:ext uri="{BB962C8B-B14F-4D97-AF65-F5344CB8AC3E}">
        <p14:creationId xmlns:p14="http://schemas.microsoft.com/office/powerpoint/2010/main" val="4203511666"/>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1829</TotalTime>
  <Words>3454</Words>
  <Application>Microsoft Office PowerPoint</Application>
  <PresentationFormat>ワイド画面</PresentationFormat>
  <Paragraphs>323</Paragraphs>
  <Slides>35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Google Sans</vt:lpstr>
      <vt:lpstr>sohne</vt:lpstr>
      <vt:lpstr>ui-sans-serif</vt:lpstr>
      <vt:lpstr>游ゴシック</vt:lpstr>
      <vt:lpstr>Arial</vt:lpstr>
      <vt:lpstr>Cambria Math</vt:lpstr>
      <vt:lpstr>Century Gothic</vt:lpstr>
      <vt:lpstr>Wingdings 3</vt:lpstr>
      <vt:lpstr>ウィスプ</vt:lpstr>
      <vt:lpstr>Large Language Model Fundamentals</vt:lpstr>
      <vt:lpstr>Motivation</vt:lpstr>
      <vt:lpstr>Agenda</vt:lpstr>
      <vt:lpstr>Industry Revolution (IR)</vt:lpstr>
      <vt:lpstr>What is AI? </vt:lpstr>
      <vt:lpstr>Wrap up</vt:lpstr>
      <vt:lpstr>Machine Learning and Neural Network</vt:lpstr>
      <vt:lpstr>Weights, Bias, Activation function, Loss function in neural network</vt:lpstr>
      <vt:lpstr>Wrap up</vt:lpstr>
      <vt:lpstr>What is LLM?</vt:lpstr>
      <vt:lpstr>Self-supervised Learning </vt:lpstr>
      <vt:lpstr>Transformer (Self-Attention), Generative pre-trained transformer (GPT)</vt:lpstr>
      <vt:lpstr>Wrap up</vt:lpstr>
      <vt:lpstr>LLM Key Features - Scaling Laws  </vt:lpstr>
      <vt:lpstr>LLM Key Features -Prompt Engineering  </vt:lpstr>
      <vt:lpstr>A taxonomy of prompting methods</vt:lpstr>
      <vt:lpstr>Elements of a Prompt</vt:lpstr>
      <vt:lpstr>Zero-shot prompting example</vt:lpstr>
      <vt:lpstr>Instruction tuning for zero-shot prompting　experiment</vt:lpstr>
      <vt:lpstr>Unique templates as instruction</vt:lpstr>
      <vt:lpstr>Few-shot prompting example</vt:lpstr>
      <vt:lpstr>CoT prompting example</vt:lpstr>
      <vt:lpstr>Self-consistency example</vt:lpstr>
      <vt:lpstr>Tips on Prompt Engineering</vt:lpstr>
      <vt:lpstr>Wrap up</vt:lpstr>
      <vt:lpstr>RAG</vt:lpstr>
      <vt:lpstr>Details of RAG</vt:lpstr>
      <vt:lpstr>AI Agent</vt:lpstr>
      <vt:lpstr>Wrap-up</vt:lpstr>
      <vt:lpstr>Fine-tuning</vt:lpstr>
      <vt:lpstr>PEFT</vt:lpstr>
      <vt:lpstr>Wrap up</vt:lpstr>
      <vt:lpstr>LLM Evaluation</vt:lpstr>
      <vt:lpstr>Wrap-up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Liang, Jun/梁 俊</dc:creator>
  <cp:lastModifiedBy>Liang, Jun/梁 俊</cp:lastModifiedBy>
  <cp:revision>61</cp:revision>
  <dcterms:created xsi:type="dcterms:W3CDTF">2024-11-08T06:36:39Z</dcterms:created>
  <dcterms:modified xsi:type="dcterms:W3CDTF">2025-11-13T05:20:31Z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2024-11-08T06:36:48Z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b1be7d74-0767-49d3-afe2-b50af343b191</vt:lpwstr>
  </property>
  <property fmtid="{D5CDD505-2E9C-101B-9397-08002B2CF9AE}" pid="8" name="MSIP_Label_a7295cc1-d279-42ac-ab4d-3b0f4fece050_ContentBits">
    <vt:lpwstr>0</vt:lpwstr>
  </property>
</Properties>
</file>